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370" r:id="rId3"/>
    <p:sldId id="354" r:id="rId4"/>
    <p:sldId id="371" r:id="rId5"/>
    <p:sldId id="374" r:id="rId6"/>
    <p:sldId id="262" r:id="rId7"/>
    <p:sldId id="346" r:id="rId8"/>
    <p:sldId id="368" r:id="rId9"/>
    <p:sldId id="369" r:id="rId10"/>
    <p:sldId id="357" r:id="rId11"/>
    <p:sldId id="268" r:id="rId12"/>
    <p:sldId id="372" r:id="rId13"/>
    <p:sldId id="366" r:id="rId14"/>
    <p:sldId id="361" r:id="rId15"/>
    <p:sldId id="365" r:id="rId16"/>
    <p:sldId id="373" r:id="rId17"/>
    <p:sldId id="264" r:id="rId18"/>
    <p:sldId id="362" r:id="rId19"/>
    <p:sldId id="267" r:id="rId20"/>
    <p:sldId id="270" r:id="rId21"/>
    <p:sldId id="269" r:id="rId22"/>
    <p:sldId id="271" r:id="rId23"/>
    <p:sldId id="272" r:id="rId24"/>
    <p:sldId id="273" r:id="rId25"/>
    <p:sldId id="263" r:id="rId26"/>
    <p:sldId id="363" r:id="rId27"/>
    <p:sldId id="355" r:id="rId28"/>
    <p:sldId id="367" r:id="rId29"/>
    <p:sldId id="274" r:id="rId30"/>
    <p:sldId id="356" r:id="rId31"/>
    <p:sldId id="383" r:id="rId32"/>
    <p:sldId id="384" r:id="rId33"/>
    <p:sldId id="385" r:id="rId34"/>
    <p:sldId id="386" r:id="rId35"/>
    <p:sldId id="387" r:id="rId36"/>
    <p:sldId id="364" r:id="rId37"/>
    <p:sldId id="358" r:id="rId38"/>
    <p:sldId id="360" r:id="rId39"/>
    <p:sldId id="265" r:id="rId40"/>
    <p:sldId id="266" r:id="rId41"/>
    <p:sldId id="351" r:id="rId42"/>
    <p:sldId id="276" r:id="rId43"/>
    <p:sldId id="277" r:id="rId44"/>
    <p:sldId id="278" r:id="rId45"/>
    <p:sldId id="280" r:id="rId46"/>
    <p:sldId id="380" r:id="rId47"/>
    <p:sldId id="279" r:id="rId48"/>
    <p:sldId id="382" r:id="rId49"/>
    <p:sldId id="281" r:id="rId50"/>
    <p:sldId id="282" r:id="rId51"/>
    <p:sldId id="283" r:id="rId52"/>
    <p:sldId id="284" r:id="rId53"/>
    <p:sldId id="285" r:id="rId54"/>
    <p:sldId id="286" r:id="rId55"/>
    <p:sldId id="287" r:id="rId56"/>
    <p:sldId id="288" r:id="rId57"/>
    <p:sldId id="289" r:id="rId58"/>
    <p:sldId id="290" r:id="rId59"/>
    <p:sldId id="291" r:id="rId60"/>
    <p:sldId id="292" r:id="rId61"/>
    <p:sldId id="293" r:id="rId62"/>
    <p:sldId id="294" r:id="rId63"/>
    <p:sldId id="295" r:id="rId64"/>
    <p:sldId id="296" r:id="rId65"/>
    <p:sldId id="297" r:id="rId66"/>
    <p:sldId id="352" r:id="rId67"/>
    <p:sldId id="353" r:id="rId68"/>
    <p:sldId id="348" r:id="rId69"/>
    <p:sldId id="298" r:id="rId70"/>
    <p:sldId id="299" r:id="rId71"/>
    <p:sldId id="300" r:id="rId72"/>
    <p:sldId id="301" r:id="rId73"/>
    <p:sldId id="302" r:id="rId74"/>
    <p:sldId id="303" r:id="rId75"/>
    <p:sldId id="304" r:id="rId76"/>
    <p:sldId id="305" r:id="rId77"/>
    <p:sldId id="306" r:id="rId78"/>
    <p:sldId id="307" r:id="rId79"/>
    <p:sldId id="308" r:id="rId80"/>
    <p:sldId id="309" r:id="rId81"/>
    <p:sldId id="310" r:id="rId82"/>
    <p:sldId id="311" r:id="rId83"/>
    <p:sldId id="312" r:id="rId84"/>
    <p:sldId id="313" r:id="rId85"/>
    <p:sldId id="314" r:id="rId86"/>
    <p:sldId id="315" r:id="rId87"/>
    <p:sldId id="316" r:id="rId88"/>
    <p:sldId id="317" r:id="rId89"/>
    <p:sldId id="318" r:id="rId90"/>
    <p:sldId id="319" r:id="rId91"/>
    <p:sldId id="320" r:id="rId92"/>
    <p:sldId id="321" r:id="rId93"/>
    <p:sldId id="322" r:id="rId94"/>
    <p:sldId id="323" r:id="rId95"/>
    <p:sldId id="324" r:id="rId96"/>
    <p:sldId id="325" r:id="rId97"/>
    <p:sldId id="326" r:id="rId98"/>
    <p:sldId id="327" r:id="rId99"/>
    <p:sldId id="328" r:id="rId100"/>
    <p:sldId id="329" r:id="rId101"/>
    <p:sldId id="330" r:id="rId102"/>
    <p:sldId id="331" r:id="rId103"/>
    <p:sldId id="332" r:id="rId104"/>
    <p:sldId id="375" r:id="rId105"/>
    <p:sldId id="376" r:id="rId106"/>
    <p:sldId id="377" r:id="rId107"/>
    <p:sldId id="378" r:id="rId108"/>
    <p:sldId id="379" r:id="rId109"/>
    <p:sldId id="333" r:id="rId110"/>
    <p:sldId id="334" r:id="rId111"/>
    <p:sldId id="335" r:id="rId112"/>
    <p:sldId id="336" r:id="rId113"/>
    <p:sldId id="337" r:id="rId114"/>
    <p:sldId id="338" r:id="rId115"/>
    <p:sldId id="339" r:id="rId116"/>
    <p:sldId id="340" r:id="rId117"/>
    <p:sldId id="341" r:id="rId118"/>
    <p:sldId id="342" r:id="rId119"/>
    <p:sldId id="343" r:id="rId120"/>
    <p:sldId id="344" r:id="rId121"/>
    <p:sldId id="345" r:id="rId12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43" autoAdjust="0"/>
    <p:restoredTop sz="94652" autoAdjust="0"/>
  </p:normalViewPr>
  <p:slideViewPr>
    <p:cSldViewPr>
      <p:cViewPr varScale="1">
        <p:scale>
          <a:sx n="85" d="100"/>
          <a:sy n="85" d="100"/>
        </p:scale>
        <p:origin x="1242"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3" Type="http://schemas.openxmlformats.org/officeDocument/2006/relationships/slide" Target="slides/slide81.xml"/><Relationship Id="rId18" Type="http://schemas.openxmlformats.org/officeDocument/2006/relationships/slide" Target="slides/slide87.xml"/><Relationship Id="rId26" Type="http://schemas.openxmlformats.org/officeDocument/2006/relationships/slide" Target="slides/slide97.xml"/><Relationship Id="rId21" Type="http://schemas.openxmlformats.org/officeDocument/2006/relationships/slide" Target="slides/slide90.xml"/><Relationship Id="rId34" Type="http://schemas.openxmlformats.org/officeDocument/2006/relationships/slide" Target="slides/slide116.xml"/><Relationship Id="rId7" Type="http://schemas.openxmlformats.org/officeDocument/2006/relationships/slide" Target="slides/slide75.xml"/><Relationship Id="rId12" Type="http://schemas.openxmlformats.org/officeDocument/2006/relationships/slide" Target="slides/slide80.xml"/><Relationship Id="rId17" Type="http://schemas.openxmlformats.org/officeDocument/2006/relationships/slide" Target="slides/slide86.xml"/><Relationship Id="rId25" Type="http://schemas.openxmlformats.org/officeDocument/2006/relationships/slide" Target="slides/slide96.xml"/><Relationship Id="rId33" Type="http://schemas.openxmlformats.org/officeDocument/2006/relationships/slide" Target="slides/slide114.xml"/><Relationship Id="rId2" Type="http://schemas.openxmlformats.org/officeDocument/2006/relationships/slide" Target="slides/slide69.xml"/><Relationship Id="rId16" Type="http://schemas.openxmlformats.org/officeDocument/2006/relationships/slide" Target="slides/slide84.xml"/><Relationship Id="rId20" Type="http://schemas.openxmlformats.org/officeDocument/2006/relationships/slide" Target="slides/slide89.xml"/><Relationship Id="rId29" Type="http://schemas.openxmlformats.org/officeDocument/2006/relationships/slide" Target="slides/slide100.xml"/><Relationship Id="rId1" Type="http://schemas.openxmlformats.org/officeDocument/2006/relationships/slide" Target="slides/slide21.xml"/><Relationship Id="rId6" Type="http://schemas.openxmlformats.org/officeDocument/2006/relationships/slide" Target="slides/slide74.xml"/><Relationship Id="rId11" Type="http://schemas.openxmlformats.org/officeDocument/2006/relationships/slide" Target="slides/slide79.xml"/><Relationship Id="rId24" Type="http://schemas.openxmlformats.org/officeDocument/2006/relationships/slide" Target="slides/slide95.xml"/><Relationship Id="rId32" Type="http://schemas.openxmlformats.org/officeDocument/2006/relationships/slide" Target="slides/slide110.xml"/><Relationship Id="rId37" Type="http://schemas.openxmlformats.org/officeDocument/2006/relationships/slide" Target="slides/slide121.xml"/><Relationship Id="rId5" Type="http://schemas.openxmlformats.org/officeDocument/2006/relationships/slide" Target="slides/slide73.xml"/><Relationship Id="rId15" Type="http://schemas.openxmlformats.org/officeDocument/2006/relationships/slide" Target="slides/slide83.xml"/><Relationship Id="rId23" Type="http://schemas.openxmlformats.org/officeDocument/2006/relationships/slide" Target="slides/slide94.xml"/><Relationship Id="rId28" Type="http://schemas.openxmlformats.org/officeDocument/2006/relationships/slide" Target="slides/slide99.xml"/><Relationship Id="rId36" Type="http://schemas.openxmlformats.org/officeDocument/2006/relationships/slide" Target="slides/slide118.xml"/><Relationship Id="rId10" Type="http://schemas.openxmlformats.org/officeDocument/2006/relationships/slide" Target="slides/slide78.xml"/><Relationship Id="rId19" Type="http://schemas.openxmlformats.org/officeDocument/2006/relationships/slide" Target="slides/slide88.xml"/><Relationship Id="rId31" Type="http://schemas.openxmlformats.org/officeDocument/2006/relationships/slide" Target="slides/slide103.xml"/><Relationship Id="rId4" Type="http://schemas.openxmlformats.org/officeDocument/2006/relationships/slide" Target="slides/slide72.xml"/><Relationship Id="rId9" Type="http://schemas.openxmlformats.org/officeDocument/2006/relationships/slide" Target="slides/slide77.xml"/><Relationship Id="rId14" Type="http://schemas.openxmlformats.org/officeDocument/2006/relationships/slide" Target="slides/slide82.xml"/><Relationship Id="rId22" Type="http://schemas.openxmlformats.org/officeDocument/2006/relationships/slide" Target="slides/slide93.xml"/><Relationship Id="rId27" Type="http://schemas.openxmlformats.org/officeDocument/2006/relationships/slide" Target="slides/slide98.xml"/><Relationship Id="rId30" Type="http://schemas.openxmlformats.org/officeDocument/2006/relationships/slide" Target="slides/slide101.xml"/><Relationship Id="rId35" Type="http://schemas.openxmlformats.org/officeDocument/2006/relationships/slide" Target="slides/slide117.xml"/><Relationship Id="rId8" Type="http://schemas.openxmlformats.org/officeDocument/2006/relationships/slide" Target="slides/slide76.xml"/><Relationship Id="rId3" Type="http://schemas.openxmlformats.org/officeDocument/2006/relationships/slide" Target="slides/slide7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AD3908C-00FA-4FA9-BBC0-D51D8DB41819}"/>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B163B6DA-9F1B-40AF-BFA0-82B87EAF3213}"/>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61D73652-7287-495B-B4E8-4C198BA2E87D}"/>
              </a:ext>
            </a:extLst>
          </p:cNvPr>
          <p:cNvSpPr>
            <a:spLocks noGrp="1" noChangeArrowheads="1"/>
          </p:cNvSpPr>
          <p:nvPr>
            <p:ph type="sldNum" sz="quarter" idx="12"/>
          </p:nvPr>
        </p:nvSpPr>
        <p:spPr>
          <a:ln/>
        </p:spPr>
        <p:txBody>
          <a:bodyPr/>
          <a:lstStyle>
            <a:lvl1pPr>
              <a:defRPr/>
            </a:lvl1pPr>
          </a:lstStyle>
          <a:p>
            <a:fld id="{E7FB01C2-7097-4C7B-B22A-CF081F2BB71F}" type="slidenum">
              <a:rPr lang="es-ES" altLang="en-US"/>
              <a:pPr/>
              <a:t>‹#›</a:t>
            </a:fld>
            <a:endParaRPr lang="es-ES" altLang="en-US"/>
          </a:p>
        </p:txBody>
      </p:sp>
    </p:spTree>
    <p:extLst>
      <p:ext uri="{BB962C8B-B14F-4D97-AF65-F5344CB8AC3E}">
        <p14:creationId xmlns:p14="http://schemas.microsoft.com/office/powerpoint/2010/main" val="1244607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E16506E-9A7C-42F8-A1AF-7CE25E28CFF3}"/>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0DB83734-F1F9-4869-BDF4-0F2D8ED771EB}"/>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548AD3DF-35D7-4FEE-B117-F6FF854283D9}"/>
              </a:ext>
            </a:extLst>
          </p:cNvPr>
          <p:cNvSpPr>
            <a:spLocks noGrp="1" noChangeArrowheads="1"/>
          </p:cNvSpPr>
          <p:nvPr>
            <p:ph type="sldNum" sz="quarter" idx="12"/>
          </p:nvPr>
        </p:nvSpPr>
        <p:spPr>
          <a:ln/>
        </p:spPr>
        <p:txBody>
          <a:bodyPr/>
          <a:lstStyle>
            <a:lvl1pPr>
              <a:defRPr/>
            </a:lvl1pPr>
          </a:lstStyle>
          <a:p>
            <a:fld id="{C150EF76-C334-4468-B0C1-D2E05C0DBC22}" type="slidenum">
              <a:rPr lang="es-ES" altLang="en-US"/>
              <a:pPr/>
              <a:t>‹#›</a:t>
            </a:fld>
            <a:endParaRPr lang="es-ES" altLang="en-US"/>
          </a:p>
        </p:txBody>
      </p:sp>
    </p:spTree>
    <p:extLst>
      <p:ext uri="{BB962C8B-B14F-4D97-AF65-F5344CB8AC3E}">
        <p14:creationId xmlns:p14="http://schemas.microsoft.com/office/powerpoint/2010/main" val="5622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1A1657-A34B-4AAF-B9F4-2625FD498E9D}"/>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50B3BE3B-AE78-4944-A691-E615428F12CB}"/>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8242EB5E-CEDB-4556-A6C9-ED4819AB7C22}"/>
              </a:ext>
            </a:extLst>
          </p:cNvPr>
          <p:cNvSpPr>
            <a:spLocks noGrp="1" noChangeArrowheads="1"/>
          </p:cNvSpPr>
          <p:nvPr>
            <p:ph type="sldNum" sz="quarter" idx="12"/>
          </p:nvPr>
        </p:nvSpPr>
        <p:spPr>
          <a:ln/>
        </p:spPr>
        <p:txBody>
          <a:bodyPr/>
          <a:lstStyle>
            <a:lvl1pPr>
              <a:defRPr/>
            </a:lvl1pPr>
          </a:lstStyle>
          <a:p>
            <a:fld id="{C0288006-D2A2-4B27-B45E-9611BF7DB74F}" type="slidenum">
              <a:rPr lang="es-ES" altLang="en-US"/>
              <a:pPr/>
              <a:t>‹#›</a:t>
            </a:fld>
            <a:endParaRPr lang="es-ES" altLang="en-US"/>
          </a:p>
        </p:txBody>
      </p:sp>
    </p:spTree>
    <p:extLst>
      <p:ext uri="{BB962C8B-B14F-4D97-AF65-F5344CB8AC3E}">
        <p14:creationId xmlns:p14="http://schemas.microsoft.com/office/powerpoint/2010/main" val="339164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2D2D23B-B181-4ADE-B3E3-7A24D1A7C81B}"/>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DFD1FCE5-9F2D-4879-B6A0-2B6995FFC7B2}"/>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CB0E869B-0D4D-44BB-95F1-F97CD47EBFB9}"/>
              </a:ext>
            </a:extLst>
          </p:cNvPr>
          <p:cNvSpPr>
            <a:spLocks noGrp="1" noChangeArrowheads="1"/>
          </p:cNvSpPr>
          <p:nvPr>
            <p:ph type="sldNum" sz="quarter" idx="12"/>
          </p:nvPr>
        </p:nvSpPr>
        <p:spPr>
          <a:ln/>
        </p:spPr>
        <p:txBody>
          <a:bodyPr/>
          <a:lstStyle>
            <a:lvl1pPr>
              <a:defRPr/>
            </a:lvl1pPr>
          </a:lstStyle>
          <a:p>
            <a:fld id="{CC062D05-E8D3-48E8-82A4-CE13BFF0B737}" type="slidenum">
              <a:rPr lang="es-ES" altLang="en-US"/>
              <a:pPr/>
              <a:t>‹#›</a:t>
            </a:fld>
            <a:endParaRPr lang="es-ES" altLang="en-US"/>
          </a:p>
        </p:txBody>
      </p:sp>
    </p:spTree>
    <p:extLst>
      <p:ext uri="{BB962C8B-B14F-4D97-AF65-F5344CB8AC3E}">
        <p14:creationId xmlns:p14="http://schemas.microsoft.com/office/powerpoint/2010/main" val="78122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FE2550C-6B7D-4ED4-82E9-465D7B4ABB0A}"/>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37997CA8-E4EB-466C-BF3C-5B0566A1117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7CEF5A44-F31A-4FFA-9E52-5C24840BA34B}"/>
              </a:ext>
            </a:extLst>
          </p:cNvPr>
          <p:cNvSpPr>
            <a:spLocks noGrp="1" noChangeArrowheads="1"/>
          </p:cNvSpPr>
          <p:nvPr>
            <p:ph type="sldNum" sz="quarter" idx="12"/>
          </p:nvPr>
        </p:nvSpPr>
        <p:spPr>
          <a:ln/>
        </p:spPr>
        <p:txBody>
          <a:bodyPr/>
          <a:lstStyle>
            <a:lvl1pPr>
              <a:defRPr/>
            </a:lvl1pPr>
          </a:lstStyle>
          <a:p>
            <a:fld id="{D3D25057-E652-4919-97A5-5E3BAF4FFAD0}" type="slidenum">
              <a:rPr lang="es-ES" altLang="en-US"/>
              <a:pPr/>
              <a:t>‹#›</a:t>
            </a:fld>
            <a:endParaRPr lang="es-ES" altLang="en-US"/>
          </a:p>
        </p:txBody>
      </p:sp>
    </p:spTree>
    <p:extLst>
      <p:ext uri="{BB962C8B-B14F-4D97-AF65-F5344CB8AC3E}">
        <p14:creationId xmlns:p14="http://schemas.microsoft.com/office/powerpoint/2010/main" val="5906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C8451A3-FFC4-4730-9326-D0D0F77A4616}"/>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F44B4937-3A20-4B44-9738-109BE628A72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08DAC41F-A371-4572-AC5E-007811B5D1C2}"/>
              </a:ext>
            </a:extLst>
          </p:cNvPr>
          <p:cNvSpPr>
            <a:spLocks noGrp="1" noChangeArrowheads="1"/>
          </p:cNvSpPr>
          <p:nvPr>
            <p:ph type="sldNum" sz="quarter" idx="12"/>
          </p:nvPr>
        </p:nvSpPr>
        <p:spPr>
          <a:ln/>
        </p:spPr>
        <p:txBody>
          <a:bodyPr/>
          <a:lstStyle>
            <a:lvl1pPr>
              <a:defRPr/>
            </a:lvl1pPr>
          </a:lstStyle>
          <a:p>
            <a:fld id="{BB3DE6CC-4D06-4E48-AF4B-581E75D65785}" type="slidenum">
              <a:rPr lang="es-ES" altLang="en-US"/>
              <a:pPr/>
              <a:t>‹#›</a:t>
            </a:fld>
            <a:endParaRPr lang="es-ES" altLang="en-US"/>
          </a:p>
        </p:txBody>
      </p:sp>
    </p:spTree>
    <p:extLst>
      <p:ext uri="{BB962C8B-B14F-4D97-AF65-F5344CB8AC3E}">
        <p14:creationId xmlns:p14="http://schemas.microsoft.com/office/powerpoint/2010/main" val="17434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405D40C-DF6E-4DCE-9D46-53193B66430B}"/>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5">
            <a:extLst>
              <a:ext uri="{FF2B5EF4-FFF2-40B4-BE49-F238E27FC236}">
                <a16:creationId xmlns:a16="http://schemas.microsoft.com/office/drawing/2014/main" id="{0E25C1FD-A9F5-4B0B-9800-D6F118F75265}"/>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6">
            <a:extLst>
              <a:ext uri="{FF2B5EF4-FFF2-40B4-BE49-F238E27FC236}">
                <a16:creationId xmlns:a16="http://schemas.microsoft.com/office/drawing/2014/main" id="{AA9B2727-18BC-43A7-B706-E6DC67062305}"/>
              </a:ext>
            </a:extLst>
          </p:cNvPr>
          <p:cNvSpPr>
            <a:spLocks noGrp="1" noChangeArrowheads="1"/>
          </p:cNvSpPr>
          <p:nvPr>
            <p:ph type="sldNum" sz="quarter" idx="12"/>
          </p:nvPr>
        </p:nvSpPr>
        <p:spPr>
          <a:ln/>
        </p:spPr>
        <p:txBody>
          <a:bodyPr/>
          <a:lstStyle>
            <a:lvl1pPr>
              <a:defRPr/>
            </a:lvl1pPr>
          </a:lstStyle>
          <a:p>
            <a:fld id="{CB8626D5-7199-4D86-B67D-E8A1A9366ECB}" type="slidenum">
              <a:rPr lang="es-ES" altLang="en-US"/>
              <a:pPr/>
              <a:t>‹#›</a:t>
            </a:fld>
            <a:endParaRPr lang="es-ES" altLang="en-US"/>
          </a:p>
        </p:txBody>
      </p:sp>
    </p:spTree>
    <p:extLst>
      <p:ext uri="{BB962C8B-B14F-4D97-AF65-F5344CB8AC3E}">
        <p14:creationId xmlns:p14="http://schemas.microsoft.com/office/powerpoint/2010/main" val="13975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17CFAE8-1B7F-4FAA-885B-A8D5B1721581}"/>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id="{CF0368BA-9593-419E-B11D-676C116DDE7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id="{4AA4E58E-75E2-49A2-BB44-F39CA08F649C}"/>
              </a:ext>
            </a:extLst>
          </p:cNvPr>
          <p:cNvSpPr>
            <a:spLocks noGrp="1" noChangeArrowheads="1"/>
          </p:cNvSpPr>
          <p:nvPr>
            <p:ph type="sldNum" sz="quarter" idx="12"/>
          </p:nvPr>
        </p:nvSpPr>
        <p:spPr>
          <a:ln/>
        </p:spPr>
        <p:txBody>
          <a:bodyPr/>
          <a:lstStyle>
            <a:lvl1pPr>
              <a:defRPr/>
            </a:lvl1pPr>
          </a:lstStyle>
          <a:p>
            <a:fld id="{602F34C6-B73A-43E1-84DD-76B569BD1418}" type="slidenum">
              <a:rPr lang="es-ES" altLang="en-US"/>
              <a:pPr/>
              <a:t>‹#›</a:t>
            </a:fld>
            <a:endParaRPr lang="es-ES" altLang="en-US"/>
          </a:p>
        </p:txBody>
      </p:sp>
    </p:spTree>
    <p:extLst>
      <p:ext uri="{BB962C8B-B14F-4D97-AF65-F5344CB8AC3E}">
        <p14:creationId xmlns:p14="http://schemas.microsoft.com/office/powerpoint/2010/main" val="220603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ADAE02B-E96A-44A4-ABD4-7F0B1BF726C8}"/>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5">
            <a:extLst>
              <a:ext uri="{FF2B5EF4-FFF2-40B4-BE49-F238E27FC236}">
                <a16:creationId xmlns:a16="http://schemas.microsoft.com/office/drawing/2014/main" id="{8E3C4363-3C4E-494E-B2AA-6E6D4DBD8A45}"/>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6">
            <a:extLst>
              <a:ext uri="{FF2B5EF4-FFF2-40B4-BE49-F238E27FC236}">
                <a16:creationId xmlns:a16="http://schemas.microsoft.com/office/drawing/2014/main" id="{87BF9843-5C27-426C-8116-CF8D4FD9A7AB}"/>
              </a:ext>
            </a:extLst>
          </p:cNvPr>
          <p:cNvSpPr>
            <a:spLocks noGrp="1" noChangeArrowheads="1"/>
          </p:cNvSpPr>
          <p:nvPr>
            <p:ph type="sldNum" sz="quarter" idx="12"/>
          </p:nvPr>
        </p:nvSpPr>
        <p:spPr>
          <a:ln/>
        </p:spPr>
        <p:txBody>
          <a:bodyPr/>
          <a:lstStyle>
            <a:lvl1pPr>
              <a:defRPr/>
            </a:lvl1pPr>
          </a:lstStyle>
          <a:p>
            <a:fld id="{023C0728-0424-42EC-BF66-7D999E0E6090}" type="slidenum">
              <a:rPr lang="es-ES" altLang="en-US"/>
              <a:pPr/>
              <a:t>‹#›</a:t>
            </a:fld>
            <a:endParaRPr lang="es-ES" altLang="en-US"/>
          </a:p>
        </p:txBody>
      </p:sp>
    </p:spTree>
    <p:extLst>
      <p:ext uri="{BB962C8B-B14F-4D97-AF65-F5344CB8AC3E}">
        <p14:creationId xmlns:p14="http://schemas.microsoft.com/office/powerpoint/2010/main" val="1344122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414AD94-E11E-459A-99D3-DDB46BCE630C}"/>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C16AFD71-5D3D-4FE6-A42C-02C8DDFADD28}"/>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02FE6F4E-5BC4-4C97-87D2-091FE8F3AC8B}"/>
              </a:ext>
            </a:extLst>
          </p:cNvPr>
          <p:cNvSpPr>
            <a:spLocks noGrp="1" noChangeArrowheads="1"/>
          </p:cNvSpPr>
          <p:nvPr>
            <p:ph type="sldNum" sz="quarter" idx="12"/>
          </p:nvPr>
        </p:nvSpPr>
        <p:spPr>
          <a:ln/>
        </p:spPr>
        <p:txBody>
          <a:bodyPr/>
          <a:lstStyle>
            <a:lvl1pPr>
              <a:defRPr/>
            </a:lvl1pPr>
          </a:lstStyle>
          <a:p>
            <a:fld id="{10EE53DB-1F00-4523-A457-D8CA1E8D6C4C}" type="slidenum">
              <a:rPr lang="es-ES" altLang="en-US"/>
              <a:pPr/>
              <a:t>‹#›</a:t>
            </a:fld>
            <a:endParaRPr lang="es-ES" altLang="en-US"/>
          </a:p>
        </p:txBody>
      </p:sp>
    </p:spTree>
    <p:extLst>
      <p:ext uri="{BB962C8B-B14F-4D97-AF65-F5344CB8AC3E}">
        <p14:creationId xmlns:p14="http://schemas.microsoft.com/office/powerpoint/2010/main" val="275699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2190F1E-D413-48BF-A906-A35B0C556229}"/>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B32AAB4C-6501-40FA-AE3B-3A67CA539103}"/>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D0BB3A59-DC61-4D91-B7E8-34F4991E32A4}"/>
              </a:ext>
            </a:extLst>
          </p:cNvPr>
          <p:cNvSpPr>
            <a:spLocks noGrp="1" noChangeArrowheads="1"/>
          </p:cNvSpPr>
          <p:nvPr>
            <p:ph type="sldNum" sz="quarter" idx="12"/>
          </p:nvPr>
        </p:nvSpPr>
        <p:spPr>
          <a:ln/>
        </p:spPr>
        <p:txBody>
          <a:bodyPr/>
          <a:lstStyle>
            <a:lvl1pPr>
              <a:defRPr/>
            </a:lvl1pPr>
          </a:lstStyle>
          <a:p>
            <a:fld id="{D306DF07-D29A-419C-8C26-D3C8D8B1D576}" type="slidenum">
              <a:rPr lang="es-ES" altLang="en-US"/>
              <a:pPr/>
              <a:t>‹#›</a:t>
            </a:fld>
            <a:endParaRPr lang="es-ES" altLang="en-US"/>
          </a:p>
        </p:txBody>
      </p:sp>
    </p:spTree>
    <p:extLst>
      <p:ext uri="{BB962C8B-B14F-4D97-AF65-F5344CB8AC3E}">
        <p14:creationId xmlns:p14="http://schemas.microsoft.com/office/powerpoint/2010/main" val="136154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9095320-3529-45BC-A6A8-2E1BF51491F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6391B22A-4615-4CA0-97F2-6895EF72459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EC41A894-A6A3-4ABF-A6BC-167984FE52C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s-ES"/>
          </a:p>
        </p:txBody>
      </p:sp>
      <p:sp>
        <p:nvSpPr>
          <p:cNvPr id="1029" name="Rectangle 5">
            <a:extLst>
              <a:ext uri="{FF2B5EF4-FFF2-40B4-BE49-F238E27FC236}">
                <a16:creationId xmlns:a16="http://schemas.microsoft.com/office/drawing/2014/main" id="{5E2157B2-1D71-4C8B-917E-1BF0F7D9ADA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s-ES"/>
          </a:p>
        </p:txBody>
      </p:sp>
      <p:sp>
        <p:nvSpPr>
          <p:cNvPr id="1030" name="Rectangle 6">
            <a:extLst>
              <a:ext uri="{FF2B5EF4-FFF2-40B4-BE49-F238E27FC236}">
                <a16:creationId xmlns:a16="http://schemas.microsoft.com/office/drawing/2014/main" id="{BA6E1CA7-7220-44AA-9B70-DDA6793C239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4D035177-BD5B-4621-8D13-584B1F5ABAD8}"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Content Placeholder 4">
            <a:extLst>
              <a:ext uri="{FF2B5EF4-FFF2-40B4-BE49-F238E27FC236}">
                <a16:creationId xmlns:a16="http://schemas.microsoft.com/office/drawing/2014/main" id="{FD8A13D1-8C12-41C7-9708-77463D0D0BB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6038" y="-31750"/>
            <a:ext cx="9190038" cy="6892925"/>
          </a:xfr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C76A96D-0027-D949-950C-900B6CED0DC9}"/>
              </a:ext>
            </a:extLst>
          </p:cNvPr>
          <p:cNvSpPr>
            <a:spLocks noGrp="1"/>
          </p:cNvSpPr>
          <p:nvPr>
            <p:ph type="title"/>
          </p:nvPr>
        </p:nvSpPr>
        <p:spPr/>
        <p:txBody>
          <a:bodyPr/>
          <a:lstStyle/>
          <a:p>
            <a:endParaRPr lang="fa-IR"/>
          </a:p>
        </p:txBody>
      </p:sp>
      <p:sp>
        <p:nvSpPr>
          <p:cNvPr id="5" name="نگهدارنده مکان محتوا 4">
            <a:extLst>
              <a:ext uri="{FF2B5EF4-FFF2-40B4-BE49-F238E27FC236}">
                <a16:creationId xmlns:a16="http://schemas.microsoft.com/office/drawing/2014/main" id="{C7569CFF-5330-5342-BB1B-AA5F2FA3E076}"/>
              </a:ext>
            </a:extLst>
          </p:cNvPr>
          <p:cNvSpPr>
            <a:spLocks noGrp="1"/>
          </p:cNvSpPr>
          <p:nvPr>
            <p:ph idx="1"/>
          </p:nvPr>
        </p:nvSpPr>
        <p:spPr/>
        <p:txBody>
          <a:bodyPr/>
          <a:lstStyle/>
          <a:p>
            <a:pPr algn="ctr"/>
            <a:r>
              <a:rPr lang="fa-IR"/>
              <a:t>تعریف جرم</a:t>
            </a:r>
          </a:p>
        </p:txBody>
      </p:sp>
    </p:spTree>
    <p:extLst>
      <p:ext uri="{BB962C8B-B14F-4D97-AF65-F5344CB8AC3E}">
        <p14:creationId xmlns:p14="http://schemas.microsoft.com/office/powerpoint/2010/main" val="37235618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938536E2-AA5D-4E97-9351-D28BE8C516D3}"/>
              </a:ext>
            </a:extLst>
          </p:cNvPr>
          <p:cNvSpPr>
            <a:spLocks noGrp="1" noChangeArrowheads="1"/>
          </p:cNvSpPr>
          <p:nvPr>
            <p:ph type="ctrTitle"/>
          </p:nvPr>
        </p:nvSpPr>
        <p:spPr>
          <a:xfrm>
            <a:off x="984250" y="457200"/>
            <a:ext cx="7737475" cy="1143000"/>
          </a:xfrm>
        </p:spPr>
        <p:txBody>
          <a:bodyPr/>
          <a:lstStyle/>
          <a:p>
            <a:pPr algn="r" rtl="1" eaLnBrk="1" hangingPunct="1"/>
            <a:r>
              <a:rPr lang="ar-SA" altLang="en-US">
                <a:solidFill>
                  <a:srgbClr val="800000"/>
                </a:solidFill>
                <a:cs typeface="Lotus" pitchFamily="2" charset="0"/>
              </a:rPr>
              <a:t>ماده بيست و پنجم: </a:t>
            </a:r>
            <a:endParaRPr lang="en-US" altLang="en-US">
              <a:solidFill>
                <a:srgbClr val="800000"/>
              </a:solidFill>
              <a:cs typeface="Lotus" pitchFamily="2" charset="0"/>
            </a:endParaRPr>
          </a:p>
        </p:txBody>
      </p:sp>
      <p:sp>
        <p:nvSpPr>
          <p:cNvPr id="125955" name="Rectangle 3">
            <a:extLst>
              <a:ext uri="{FF2B5EF4-FFF2-40B4-BE49-F238E27FC236}">
                <a16:creationId xmlns:a16="http://schemas.microsoft.com/office/drawing/2014/main" id="{25B6A654-F0C0-45EC-89A6-1DEB8FB6C807}"/>
              </a:ext>
            </a:extLst>
          </p:cNvPr>
          <p:cNvSpPr>
            <a:spLocks noGrp="1" noChangeArrowheads="1"/>
          </p:cNvSpPr>
          <p:nvPr>
            <p:ph type="subTitle" idx="1"/>
          </p:nvPr>
        </p:nvSpPr>
        <p:spPr>
          <a:xfrm>
            <a:off x="633413" y="1828800"/>
            <a:ext cx="8088312" cy="2286000"/>
          </a:xfrm>
        </p:spPr>
        <p:txBody>
          <a:bodyPr>
            <a:normAutofit fontScale="92500"/>
          </a:bodyPr>
          <a:lstStyle/>
          <a:p>
            <a:pPr algn="just" rtl="1" eaLnBrk="1" hangingPunct="1">
              <a:defRPr/>
            </a:pPr>
            <a:r>
              <a:rPr lang="ar-SA" sz="4800">
                <a:cs typeface="Lotus" pitchFamily="2" charset="-78"/>
              </a:rPr>
              <a:t>به كارگيري و استفاده از افراد فاقد صلاحيت در امور پزشكي و حرفه‌هاي وابسته در موسسات پزشكي و مطب ممنوع است.</a:t>
            </a:r>
            <a:endParaRPr lang="en-US" sz="4800">
              <a:cs typeface="Lotus" pitchFamily="2" charset="-78"/>
            </a:endParaRPr>
          </a:p>
        </p:txBody>
      </p:sp>
    </p:spTree>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4FDD1837-63B7-491A-87A7-8FE278600ECC}"/>
              </a:ext>
            </a:extLst>
          </p:cNvPr>
          <p:cNvSpPr>
            <a:spLocks noGrp="1" noChangeArrowheads="1"/>
          </p:cNvSpPr>
          <p:nvPr>
            <p:ph type="ctrTitle"/>
          </p:nvPr>
        </p:nvSpPr>
        <p:spPr>
          <a:xfrm>
            <a:off x="984250" y="457200"/>
            <a:ext cx="7737475" cy="1143000"/>
          </a:xfrm>
        </p:spPr>
        <p:txBody>
          <a:bodyPr/>
          <a:lstStyle/>
          <a:p>
            <a:pPr algn="r" rtl="1" eaLnBrk="1" hangingPunct="1"/>
            <a:r>
              <a:rPr lang="ar-SA" altLang="en-US">
                <a:solidFill>
                  <a:srgbClr val="800000"/>
                </a:solidFill>
                <a:cs typeface="Lotus" pitchFamily="2" charset="0"/>
              </a:rPr>
              <a:t>ماده بيست و ششم: </a:t>
            </a:r>
            <a:endParaRPr lang="en-US" altLang="en-US">
              <a:solidFill>
                <a:srgbClr val="800000"/>
              </a:solidFill>
              <a:cs typeface="Lotus" pitchFamily="2" charset="0"/>
            </a:endParaRPr>
          </a:p>
        </p:txBody>
      </p:sp>
      <p:sp>
        <p:nvSpPr>
          <p:cNvPr id="81923" name="Rectangle 3">
            <a:extLst>
              <a:ext uri="{FF2B5EF4-FFF2-40B4-BE49-F238E27FC236}">
                <a16:creationId xmlns:a16="http://schemas.microsoft.com/office/drawing/2014/main" id="{C6BE3183-E383-428F-98D6-C466B1D55439}"/>
              </a:ext>
            </a:extLst>
          </p:cNvPr>
          <p:cNvSpPr>
            <a:spLocks noGrp="1" noChangeArrowheads="1"/>
          </p:cNvSpPr>
          <p:nvPr>
            <p:ph type="subTitle" idx="1"/>
          </p:nvPr>
        </p:nvSpPr>
        <p:spPr>
          <a:xfrm>
            <a:off x="357188" y="1752600"/>
            <a:ext cx="8434387" cy="2514600"/>
          </a:xfrm>
        </p:spPr>
        <p:txBody>
          <a:bodyPr/>
          <a:lstStyle/>
          <a:p>
            <a:pPr algn="just" rtl="1" eaLnBrk="1" hangingPunct="1"/>
            <a:r>
              <a:rPr lang="ar-SA" altLang="en-US" sz="4400">
                <a:cs typeface="Lotus" pitchFamily="2" charset="0"/>
              </a:rPr>
              <a:t>شاغلين حرفه‌هاي پزشكي مكلفند نشاني و تغيير نشاني و تعطيل مطب و موسسات پزشكي خود را به سازمان نظام پزشكي محل اطلاع دهند. </a:t>
            </a:r>
            <a:endParaRPr lang="en-US" altLang="en-US" sz="4400">
              <a:cs typeface="Lotus" pitchFamily="2" charset="0"/>
            </a:endParaRPr>
          </a:p>
        </p:txBody>
      </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B8604978-27C3-4B0D-A5FB-E0D4FBF98898}"/>
              </a:ext>
            </a:extLst>
          </p:cNvPr>
          <p:cNvSpPr>
            <a:spLocks noGrp="1" noChangeArrowheads="1"/>
          </p:cNvSpPr>
          <p:nvPr>
            <p:ph type="ctrTitle"/>
          </p:nvPr>
        </p:nvSpPr>
        <p:spPr>
          <a:xfrm>
            <a:off x="984250" y="457200"/>
            <a:ext cx="7737475" cy="1143000"/>
          </a:xfrm>
        </p:spPr>
        <p:txBody>
          <a:bodyPr/>
          <a:lstStyle/>
          <a:p>
            <a:pPr algn="r" rtl="1" eaLnBrk="1" hangingPunct="1"/>
            <a:r>
              <a:rPr lang="ar-SA" altLang="en-US">
                <a:solidFill>
                  <a:srgbClr val="800000"/>
                </a:solidFill>
                <a:cs typeface="Lotus" pitchFamily="2" charset="0"/>
              </a:rPr>
              <a:t>ماده بيست و هفتم: </a:t>
            </a:r>
            <a:endParaRPr lang="en-US" altLang="en-US">
              <a:solidFill>
                <a:srgbClr val="800000"/>
              </a:solidFill>
              <a:cs typeface="Lotus" pitchFamily="2" charset="0"/>
            </a:endParaRPr>
          </a:p>
        </p:txBody>
      </p:sp>
      <p:sp>
        <p:nvSpPr>
          <p:cNvPr id="142339" name="Rectangle 3">
            <a:extLst>
              <a:ext uri="{FF2B5EF4-FFF2-40B4-BE49-F238E27FC236}">
                <a16:creationId xmlns:a16="http://schemas.microsoft.com/office/drawing/2014/main" id="{0F72BF1B-001E-4EA8-948F-5BA4E3712DAE}"/>
              </a:ext>
            </a:extLst>
          </p:cNvPr>
          <p:cNvSpPr>
            <a:spLocks noGrp="1" noChangeArrowheads="1"/>
          </p:cNvSpPr>
          <p:nvPr>
            <p:ph type="subTitle" idx="1"/>
          </p:nvPr>
        </p:nvSpPr>
        <p:spPr>
          <a:xfrm>
            <a:off x="357188" y="1752600"/>
            <a:ext cx="8434387" cy="2057400"/>
          </a:xfrm>
        </p:spPr>
        <p:txBody>
          <a:bodyPr>
            <a:normAutofit lnSpcReduction="10000"/>
          </a:bodyPr>
          <a:lstStyle/>
          <a:p>
            <a:pPr algn="just" rtl="1" eaLnBrk="1" hangingPunct="1">
              <a:defRPr/>
            </a:pPr>
            <a:r>
              <a:rPr lang="ar-SA" sz="4400">
                <a:cs typeface="Lotus" pitchFamily="2" charset="-78"/>
              </a:rPr>
              <a:t>شاغلين حرفه‌هاي پزشكي مكلفند در موارد فوريتهاي پزشكي اقدامات مناسب و لازم را براي نجات بيمار بدون فوت وقت انجام دهند.</a:t>
            </a:r>
            <a:endParaRPr lang="en-US" sz="4400">
              <a:cs typeface="Lotus" pitchFamily="2" charset="-78"/>
            </a:endParaRPr>
          </a:p>
        </p:txBody>
      </p:sp>
    </p:spTree>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22E3A475-9906-4EE3-81D6-F0F8913E0EE6}"/>
              </a:ext>
            </a:extLst>
          </p:cNvPr>
          <p:cNvSpPr>
            <a:spLocks noGrp="1" noChangeArrowheads="1"/>
          </p:cNvSpPr>
          <p:nvPr>
            <p:ph type="title"/>
          </p:nvPr>
        </p:nvSpPr>
        <p:spPr>
          <a:xfrm>
            <a:off x="773113" y="609600"/>
            <a:ext cx="7772400" cy="1143000"/>
          </a:xfrm>
        </p:spPr>
        <p:txBody>
          <a:bodyPr/>
          <a:lstStyle/>
          <a:p>
            <a:pPr algn="r" rtl="1" eaLnBrk="1" hangingPunct="1"/>
            <a:r>
              <a:rPr lang="ar-SA" altLang="en-US">
                <a:solidFill>
                  <a:srgbClr val="800000"/>
                </a:solidFill>
                <a:cs typeface="Lotus" pitchFamily="2" charset="0"/>
              </a:rPr>
              <a:t>ماده بيست و هشتم:</a:t>
            </a:r>
            <a:endParaRPr lang="en-US" altLang="en-US">
              <a:solidFill>
                <a:srgbClr val="800000"/>
              </a:solidFill>
              <a:cs typeface="Lotus" pitchFamily="2" charset="0"/>
            </a:endParaRPr>
          </a:p>
        </p:txBody>
      </p:sp>
      <p:sp>
        <p:nvSpPr>
          <p:cNvPr id="83971" name="Rectangle 3">
            <a:extLst>
              <a:ext uri="{FF2B5EF4-FFF2-40B4-BE49-F238E27FC236}">
                <a16:creationId xmlns:a16="http://schemas.microsoft.com/office/drawing/2014/main" id="{9017BA93-4922-4F9E-BCFC-9DABEFE19D2A}"/>
              </a:ext>
            </a:extLst>
          </p:cNvPr>
          <p:cNvSpPr>
            <a:spLocks noGrp="1" noChangeArrowheads="1"/>
          </p:cNvSpPr>
          <p:nvPr>
            <p:ph type="body" idx="1"/>
          </p:nvPr>
        </p:nvSpPr>
        <p:spPr>
          <a:xfrm>
            <a:off x="685800" y="1752600"/>
            <a:ext cx="7966075" cy="4114800"/>
          </a:xfrm>
          <a:solidFill>
            <a:schemeClr val="bg1"/>
          </a:solidFill>
        </p:spPr>
        <p:txBody>
          <a:bodyPr/>
          <a:lstStyle/>
          <a:p>
            <a:pPr algn="just" rtl="1" eaLnBrk="1" hangingPunct="1">
              <a:buFontTx/>
              <a:buNone/>
            </a:pPr>
            <a:r>
              <a:rPr lang="ar-SA" altLang="en-US" sz="4000">
                <a:cs typeface="Lotus" pitchFamily="2" charset="0"/>
              </a:rPr>
              <a:t>  مسئولان فني موسسات پزشكي اعم از دولتي ، عمومي ، خصوصي و خيريه مكلفند علاوه بر قوانين و مقررات موجود در آئين نامه‌هاي مصوب وزارت بهداشت ، درمان و آموزش پزشكي و سازمان نظام پزشكي ، ضوابط علمي و حرفه‌اي ذيربط را رعايت كنند. </a:t>
            </a:r>
            <a:endParaRPr lang="en-US" altLang="en-US" sz="4000">
              <a:cs typeface="Lotus" pitchFamily="2" charset="0"/>
            </a:endParaRPr>
          </a:p>
        </p:txBody>
      </p:sp>
    </p:spTree>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5B7F135-D5BB-5640-8705-AA303D16F415}"/>
              </a:ext>
            </a:extLst>
          </p:cNvPr>
          <p:cNvSpPr>
            <a:spLocks noGrp="1"/>
          </p:cNvSpPr>
          <p:nvPr>
            <p:ph type="title"/>
          </p:nvPr>
        </p:nvSpPr>
        <p:spPr/>
        <p:txBody>
          <a:bodyPr/>
          <a:lstStyle/>
          <a:p>
            <a:endParaRPr lang="fa-IR"/>
          </a:p>
        </p:txBody>
      </p:sp>
      <p:pic>
        <p:nvPicPr>
          <p:cNvPr id="4" name="تصویر 4">
            <a:extLst>
              <a:ext uri="{FF2B5EF4-FFF2-40B4-BE49-F238E27FC236}">
                <a16:creationId xmlns:a16="http://schemas.microsoft.com/office/drawing/2014/main" id="{396B7308-3495-464B-9ED8-EDB5D0698D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071" y="580571"/>
            <a:ext cx="8490858" cy="58964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090511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1CA8CE9-E291-9146-BAC2-05F9F55CC399}"/>
              </a:ext>
            </a:extLst>
          </p:cNvPr>
          <p:cNvSpPr>
            <a:spLocks noGrp="1"/>
          </p:cNvSpPr>
          <p:nvPr>
            <p:ph type="title"/>
          </p:nvPr>
        </p:nvSpPr>
        <p:spPr/>
        <p:txBody>
          <a:bodyPr/>
          <a:lstStyle/>
          <a:p>
            <a:endParaRPr lang="fa-IR"/>
          </a:p>
        </p:txBody>
      </p:sp>
      <p:pic>
        <p:nvPicPr>
          <p:cNvPr id="4" name="تصویر 4">
            <a:extLst>
              <a:ext uri="{FF2B5EF4-FFF2-40B4-BE49-F238E27FC236}">
                <a16:creationId xmlns:a16="http://schemas.microsoft.com/office/drawing/2014/main" id="{1CE4B579-BB09-8E41-A9CC-53BE37535F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7535" y="691924"/>
            <a:ext cx="6848929" cy="490764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8073796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19016C1-4DEB-A941-AB6A-13669EA0125A}"/>
              </a:ext>
            </a:extLst>
          </p:cNvPr>
          <p:cNvSpPr>
            <a:spLocks noGrp="1"/>
          </p:cNvSpPr>
          <p:nvPr>
            <p:ph type="title"/>
          </p:nvPr>
        </p:nvSpPr>
        <p:spPr/>
        <p:txBody>
          <a:bodyPr/>
          <a:lstStyle/>
          <a:p>
            <a:endParaRPr lang="fa-IR"/>
          </a:p>
        </p:txBody>
      </p:sp>
      <p:pic>
        <p:nvPicPr>
          <p:cNvPr id="4" name="تصویر 4">
            <a:extLst>
              <a:ext uri="{FF2B5EF4-FFF2-40B4-BE49-F238E27FC236}">
                <a16:creationId xmlns:a16="http://schemas.microsoft.com/office/drawing/2014/main" id="{96C181B9-1C2E-5C4C-A6D0-BBBE9B4FA8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846138"/>
            <a:ext cx="8060871" cy="56272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15914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EE154EE-BF1D-5241-B662-E35FF41B2754}"/>
              </a:ext>
            </a:extLst>
          </p:cNvPr>
          <p:cNvSpPr>
            <a:spLocks noGrp="1"/>
          </p:cNvSpPr>
          <p:nvPr>
            <p:ph type="title"/>
          </p:nvPr>
        </p:nvSpPr>
        <p:spPr/>
        <p:txBody>
          <a:bodyPr/>
          <a:lstStyle/>
          <a:p>
            <a:endParaRPr lang="fa-IR"/>
          </a:p>
        </p:txBody>
      </p:sp>
      <p:pic>
        <p:nvPicPr>
          <p:cNvPr id="4" name="تصویر 4">
            <a:extLst>
              <a:ext uri="{FF2B5EF4-FFF2-40B4-BE49-F238E27FC236}">
                <a16:creationId xmlns:a16="http://schemas.microsoft.com/office/drawing/2014/main" id="{C9D48E5E-9392-AF46-865D-7B5F875A53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1643" y="1215572"/>
            <a:ext cx="6975928" cy="52825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955962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C99B1E8-EDBF-624E-BCC5-A353CDE815C0}"/>
              </a:ext>
            </a:extLst>
          </p:cNvPr>
          <p:cNvSpPr>
            <a:spLocks noGrp="1"/>
          </p:cNvSpPr>
          <p:nvPr>
            <p:ph type="title"/>
          </p:nvPr>
        </p:nvSpPr>
        <p:spPr/>
        <p:txBody>
          <a:bodyPr/>
          <a:lstStyle/>
          <a:p>
            <a:endParaRPr lang="fa-IR"/>
          </a:p>
        </p:txBody>
      </p:sp>
      <p:sp>
        <p:nvSpPr>
          <p:cNvPr id="3" name="نگهدارنده مکان محتوا 2">
            <a:extLst>
              <a:ext uri="{FF2B5EF4-FFF2-40B4-BE49-F238E27FC236}">
                <a16:creationId xmlns:a16="http://schemas.microsoft.com/office/drawing/2014/main" id="{3C9297EE-2DAF-3440-BF65-C54911525E75}"/>
              </a:ext>
            </a:extLst>
          </p:cNvPr>
          <p:cNvSpPr>
            <a:spLocks noGrp="1"/>
          </p:cNvSpPr>
          <p:nvPr>
            <p:ph idx="1"/>
          </p:nvPr>
        </p:nvSpPr>
        <p:spPr/>
        <p:txBody>
          <a:bodyPr/>
          <a:lstStyle/>
          <a:p>
            <a:endParaRPr lang="fa-IR"/>
          </a:p>
        </p:txBody>
      </p:sp>
    </p:spTree>
    <p:extLst>
      <p:ext uri="{BB962C8B-B14F-4D97-AF65-F5344CB8AC3E}">
        <p14:creationId xmlns:p14="http://schemas.microsoft.com/office/powerpoint/2010/main" val="14026272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90289C21-F237-402E-8B1B-9B7C00F7BB40}"/>
              </a:ext>
            </a:extLst>
          </p:cNvPr>
          <p:cNvSpPr>
            <a:spLocks noGrp="1" noChangeArrowheads="1"/>
          </p:cNvSpPr>
          <p:nvPr>
            <p:ph type="title"/>
          </p:nvPr>
        </p:nvSpPr>
        <p:spPr/>
        <p:txBody>
          <a:bodyPr/>
          <a:lstStyle/>
          <a:p>
            <a:pPr eaLnBrk="1" hangingPunct="1"/>
            <a:r>
              <a:rPr lang="ar-SA" altLang="en-US">
                <a:solidFill>
                  <a:srgbClr val="0000CC"/>
                </a:solidFill>
                <a:cs typeface="Lotus" pitchFamily="2" charset="0"/>
              </a:rPr>
              <a:t>فصل دوم </a:t>
            </a:r>
            <a:endParaRPr lang="en-US" altLang="en-US">
              <a:solidFill>
                <a:srgbClr val="0000CC"/>
              </a:solidFill>
              <a:cs typeface="Lotus" pitchFamily="2" charset="0"/>
            </a:endParaRPr>
          </a:p>
        </p:txBody>
      </p:sp>
      <p:sp>
        <p:nvSpPr>
          <p:cNvPr id="84995" name="Rectangle 7">
            <a:extLst>
              <a:ext uri="{FF2B5EF4-FFF2-40B4-BE49-F238E27FC236}">
                <a16:creationId xmlns:a16="http://schemas.microsoft.com/office/drawing/2014/main" id="{4785C248-A583-49E2-BACA-EEFB1D38CD43}"/>
              </a:ext>
            </a:extLst>
          </p:cNvPr>
          <p:cNvSpPr>
            <a:spLocks noChangeArrowheads="1"/>
          </p:cNvSpPr>
          <p:nvPr/>
        </p:nvSpPr>
        <p:spPr bwMode="auto">
          <a:xfrm>
            <a:off x="738188" y="2514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sz="6600">
                <a:solidFill>
                  <a:schemeClr val="tx2"/>
                </a:solidFill>
                <a:cs typeface="Titr" pitchFamily="2" charset="0"/>
              </a:rPr>
              <a:t>مجازاتهاي انتظامي </a:t>
            </a:r>
            <a:endParaRPr lang="en-US" altLang="en-US" sz="6600">
              <a:solidFill>
                <a:schemeClr val="tx2"/>
              </a:solidFill>
              <a:cs typeface="Titr" pitchFamily="2"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B158F24-9185-4B9A-AE90-2193B3C48396}"/>
              </a:ext>
            </a:extLst>
          </p:cNvPr>
          <p:cNvSpPr>
            <a:spLocks noChangeArrowheads="1"/>
          </p:cNvSpPr>
          <p:nvPr/>
        </p:nvSpPr>
        <p:spPr bwMode="auto">
          <a:xfrm>
            <a:off x="492125" y="1905000"/>
            <a:ext cx="82296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ar-SA" altLang="en-US" sz="3600">
                <a:solidFill>
                  <a:srgbClr val="800000"/>
                </a:solidFill>
              </a:rPr>
              <a:t>ماده 2 ق.م.ا :</a:t>
            </a:r>
          </a:p>
          <a:p>
            <a:pPr algn="just" rtl="1" eaLnBrk="1" hangingPunct="1">
              <a:spcBef>
                <a:spcPct val="50000"/>
              </a:spcBef>
            </a:pPr>
            <a:r>
              <a:rPr lang="ar-SA" altLang="en-US" sz="3600"/>
              <a:t>هر </a:t>
            </a:r>
            <a:r>
              <a:rPr lang="fa-IR" altLang="en-US" sz="3600"/>
              <a:t>رفتاری اعم از </a:t>
            </a:r>
            <a:r>
              <a:rPr lang="ar-SA" altLang="en-US" sz="3600"/>
              <a:t>فعل يا ترك فعلي كه در</a:t>
            </a:r>
            <a:endParaRPr lang="fa-IR" altLang="en-US" sz="3600"/>
          </a:p>
          <a:p>
            <a:pPr algn="just" rtl="1" eaLnBrk="1" hangingPunct="1">
              <a:spcBef>
                <a:spcPct val="50000"/>
              </a:spcBef>
            </a:pPr>
            <a:r>
              <a:rPr lang="ar-SA" altLang="en-US" sz="3600"/>
              <a:t> قانون براي آن</a:t>
            </a:r>
            <a:r>
              <a:rPr lang="fa-IR" altLang="en-US" sz="3600"/>
              <a:t>،</a:t>
            </a:r>
            <a:r>
              <a:rPr lang="ar-SA" altLang="en-US" sz="3600"/>
              <a:t> مجازات تعيين شده باشد </a:t>
            </a:r>
            <a:r>
              <a:rPr lang="fa-IR" altLang="en-US" sz="3600"/>
              <a:t>،</a:t>
            </a:r>
            <a:r>
              <a:rPr lang="ar-SA" altLang="en-US" sz="3600"/>
              <a:t>جرم</a:t>
            </a:r>
            <a:endParaRPr lang="fa-IR" altLang="en-US" sz="3600"/>
          </a:p>
          <a:p>
            <a:pPr algn="just" rtl="1" eaLnBrk="1" hangingPunct="1">
              <a:spcBef>
                <a:spcPct val="50000"/>
              </a:spcBef>
            </a:pPr>
            <a:r>
              <a:rPr lang="ar-SA" altLang="en-US" sz="3600"/>
              <a:t> محسوب مي‌شود.</a:t>
            </a:r>
          </a:p>
        </p:txBody>
      </p:sp>
    </p:spTree>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B5662D79-BC83-4B29-B8FD-855B01DF6BC3}"/>
              </a:ext>
            </a:extLst>
          </p:cNvPr>
          <p:cNvSpPr>
            <a:spLocks noGrp="1" noChangeArrowheads="1"/>
          </p:cNvSpPr>
          <p:nvPr>
            <p:ph type="title"/>
          </p:nvPr>
        </p:nvSpPr>
        <p:spPr/>
        <p:txBody>
          <a:bodyPr/>
          <a:lstStyle/>
          <a:p>
            <a:pPr algn="r" rtl="1" eaLnBrk="1" hangingPunct="1"/>
            <a:r>
              <a:rPr lang="ar-SA" altLang="en-US">
                <a:solidFill>
                  <a:srgbClr val="800000"/>
                </a:solidFill>
                <a:cs typeface="Lotus" pitchFamily="2" charset="0"/>
              </a:rPr>
              <a:t>ماده بيست و نهم:</a:t>
            </a:r>
            <a:endParaRPr lang="en-US" altLang="en-US">
              <a:solidFill>
                <a:srgbClr val="800000"/>
              </a:solidFill>
              <a:cs typeface="Lotus" pitchFamily="2" charset="0"/>
            </a:endParaRPr>
          </a:p>
        </p:txBody>
      </p:sp>
      <p:sp>
        <p:nvSpPr>
          <p:cNvPr id="86019" name="Rectangle 3">
            <a:extLst>
              <a:ext uri="{FF2B5EF4-FFF2-40B4-BE49-F238E27FC236}">
                <a16:creationId xmlns:a16="http://schemas.microsoft.com/office/drawing/2014/main" id="{D68DEA18-D26A-4E15-B6E0-E5C2EAB996F7}"/>
              </a:ext>
            </a:extLst>
          </p:cNvPr>
          <p:cNvSpPr>
            <a:spLocks noGrp="1" noChangeArrowheads="1"/>
          </p:cNvSpPr>
          <p:nvPr>
            <p:ph type="body" idx="1"/>
          </p:nvPr>
        </p:nvSpPr>
        <p:spPr>
          <a:xfrm>
            <a:off x="914400" y="1828800"/>
            <a:ext cx="7667625" cy="3810000"/>
          </a:xfrm>
        </p:spPr>
        <p:txBody>
          <a:bodyPr/>
          <a:lstStyle/>
          <a:p>
            <a:pPr algn="just" rtl="1" eaLnBrk="1" hangingPunct="1">
              <a:lnSpc>
                <a:spcPct val="90000"/>
              </a:lnSpc>
              <a:buFontTx/>
              <a:buNone/>
            </a:pPr>
            <a:r>
              <a:rPr lang="ar-SA" altLang="en-US" sz="4000">
                <a:cs typeface="Lotus" pitchFamily="2" charset="0"/>
              </a:rPr>
              <a:t>    مجازاتهاي موضوع تبصره (1) ماده 28 قانون سازمان نظام پزشكي مصوب 16/8/1383 مجمع تشخيص مصلحت نظام  بشرح زير اعمال مي‌شود: </a:t>
            </a:r>
          </a:p>
          <a:p>
            <a:pPr algn="just" rtl="1" eaLnBrk="1" hangingPunct="1">
              <a:lnSpc>
                <a:spcPct val="90000"/>
              </a:lnSpc>
              <a:buFontTx/>
              <a:buNone/>
            </a:pPr>
            <a:r>
              <a:rPr lang="ar-SA" altLang="en-US" sz="4000">
                <a:cs typeface="Lotus" pitchFamily="2" charset="0"/>
              </a:rPr>
              <a:t>   </a:t>
            </a:r>
            <a:endParaRPr lang="en-US" altLang="en-US" sz="4000">
              <a:cs typeface="Lotus" pitchFamily="2" charset="0"/>
            </a:endParaRPr>
          </a:p>
        </p:txBody>
      </p:sp>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a:extLst>
              <a:ext uri="{FF2B5EF4-FFF2-40B4-BE49-F238E27FC236}">
                <a16:creationId xmlns:a16="http://schemas.microsoft.com/office/drawing/2014/main" id="{618B7E6C-5115-4A91-8E39-BC9D09CEDB98}"/>
              </a:ext>
            </a:extLst>
          </p:cNvPr>
          <p:cNvSpPr>
            <a:spLocks noGrp="1" noChangeArrowheads="1"/>
          </p:cNvSpPr>
          <p:nvPr>
            <p:ph type="body" idx="1"/>
          </p:nvPr>
        </p:nvSpPr>
        <p:spPr>
          <a:xfrm>
            <a:off x="914400" y="1219200"/>
            <a:ext cx="7646988" cy="5305425"/>
          </a:xfrm>
        </p:spPr>
        <p:txBody>
          <a:bodyPr/>
          <a:lstStyle/>
          <a:p>
            <a:pPr algn="just" rtl="1" eaLnBrk="1" hangingPunct="1">
              <a:lnSpc>
                <a:spcPct val="80000"/>
              </a:lnSpc>
              <a:buFontTx/>
              <a:buNone/>
            </a:pPr>
            <a:r>
              <a:rPr lang="ar-SA" altLang="en-US" sz="3600">
                <a:cs typeface="Lotus" pitchFamily="2" charset="0"/>
              </a:rPr>
              <a:t>    </a:t>
            </a:r>
            <a:r>
              <a:rPr lang="ar-SA" altLang="en-US" sz="2800">
                <a:cs typeface="B Yagut" pitchFamily="2" charset="0"/>
              </a:rPr>
              <a:t>سازمان نظام پزشكي به منظور رسيدگي به تخلفات صنفي و حرفه اي شاغلين حرف پزشكي و وابسته در مركز داراي هيات هاي عالي انتظامي پزشكي و در مراكز استان ها داراي هياتهاي بدوي و تجديد نظر و در شهرستان ها داراي هيات هاي بدوي انتظامي پزشكي خواهد بود كه مطابق مواد بعدي اين قانون تشكيل مي گردند.</a:t>
            </a:r>
            <a:r>
              <a:rPr lang="fa-IR" altLang="en-US" sz="2800">
                <a:cs typeface="B Yagut" pitchFamily="2" charset="0"/>
              </a:rPr>
              <a:t> </a:t>
            </a:r>
          </a:p>
          <a:p>
            <a:pPr algn="just" rtl="1" eaLnBrk="1" hangingPunct="1">
              <a:lnSpc>
                <a:spcPct val="80000"/>
              </a:lnSpc>
              <a:buFontTx/>
              <a:buNone/>
            </a:pPr>
            <a:r>
              <a:rPr lang="fa-IR" altLang="en-US" sz="2900">
                <a:cs typeface="B Yagut" pitchFamily="2" charset="0"/>
              </a:rPr>
              <a:t>    </a:t>
            </a:r>
          </a:p>
          <a:p>
            <a:pPr algn="just" rtl="1" eaLnBrk="1" hangingPunct="1">
              <a:lnSpc>
                <a:spcPct val="80000"/>
              </a:lnSpc>
              <a:buFontTx/>
              <a:buNone/>
            </a:pPr>
            <a:r>
              <a:rPr lang="fa-IR" altLang="en-US" sz="2900">
                <a:cs typeface="B Yagut" pitchFamily="2" charset="0"/>
              </a:rPr>
              <a:t>   </a:t>
            </a:r>
            <a:r>
              <a:rPr lang="ar-SA" altLang="en-US" sz="2900" b="1" i="1" u="sng">
                <a:cs typeface="B Yagut" pitchFamily="2" charset="0"/>
              </a:rPr>
              <a:t>تبصره 1-</a:t>
            </a:r>
            <a:r>
              <a:rPr lang="ar-SA" altLang="en-US" sz="2900">
                <a:cs typeface="B Yagut" pitchFamily="2" charset="0"/>
              </a:rPr>
              <a:t> عدم رعايت موازين شرعي و قانوني و مقررات صنفي</a:t>
            </a:r>
            <a:r>
              <a:rPr lang="fa-IR" altLang="en-US" sz="2900">
                <a:cs typeface="B Yagut" pitchFamily="2" charset="0"/>
              </a:rPr>
              <a:t> </a:t>
            </a:r>
            <a:r>
              <a:rPr lang="ar-SA" altLang="en-US" sz="2900">
                <a:cs typeface="B Yagut" pitchFamily="2" charset="0"/>
              </a:rPr>
              <a:t>و حرفه اي و شغلي و سهل انگاري در انجام وظايف قانوني بوسيله شاغلين حرف پزشكي و وابسته به پزشكي تخلف محسوب و متخلفين با توجه به شدت و ضعف عمل ارتكابي و تعدد و تكرار آن حسب مورد به مجازاتهاي زير محكوم مي گردند :</a:t>
            </a:r>
          </a:p>
        </p:txBody>
      </p:sp>
      <p:sp>
        <p:nvSpPr>
          <p:cNvPr id="87043" name="Rectangle 5">
            <a:extLst>
              <a:ext uri="{FF2B5EF4-FFF2-40B4-BE49-F238E27FC236}">
                <a16:creationId xmlns:a16="http://schemas.microsoft.com/office/drawing/2014/main" id="{1B8D129F-1A43-4189-88F5-70763C3812FE}"/>
              </a:ext>
            </a:extLst>
          </p:cNvPr>
          <p:cNvSpPr>
            <a:spLocks noChangeArrowheads="1"/>
          </p:cNvSpPr>
          <p:nvPr/>
        </p:nvSpPr>
        <p:spPr bwMode="auto">
          <a:xfrm>
            <a:off x="715963" y="549275"/>
            <a:ext cx="7643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2800">
                <a:solidFill>
                  <a:schemeClr val="tx2"/>
                </a:solidFill>
                <a:cs typeface="B Titr" pitchFamily="2" charset="0"/>
              </a:rPr>
              <a:t>متن ماده  28 قانون سازمان نظام پزشکی  جمهوری اسلامی ایران</a:t>
            </a:r>
            <a:br>
              <a:rPr lang="fa-IR" altLang="en-US" sz="2800">
                <a:solidFill>
                  <a:schemeClr val="tx2"/>
                </a:solidFill>
                <a:cs typeface="B Titr" pitchFamily="2" charset="0"/>
              </a:rPr>
            </a:br>
            <a:endParaRPr lang="en-US" altLang="en-US" sz="2800">
              <a:solidFill>
                <a:schemeClr val="tx2"/>
              </a:solidFill>
              <a:cs typeface="B Titr" pitchFamily="2" charset="0"/>
            </a:endParaRPr>
          </a:p>
        </p:txBody>
      </p:sp>
    </p:spTree>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5CE685A7-31E1-448E-976A-F230155DDB7D}"/>
              </a:ext>
            </a:extLst>
          </p:cNvPr>
          <p:cNvSpPr>
            <a:spLocks noGrp="1" noChangeArrowheads="1"/>
          </p:cNvSpPr>
          <p:nvPr>
            <p:ph type="body" idx="1"/>
          </p:nvPr>
        </p:nvSpPr>
        <p:spPr>
          <a:xfrm>
            <a:off x="914400" y="787400"/>
            <a:ext cx="7646988" cy="5521325"/>
          </a:xfrm>
        </p:spPr>
        <p:txBody>
          <a:bodyPr>
            <a:normAutofit fontScale="92500"/>
          </a:bodyPr>
          <a:lstStyle/>
          <a:p>
            <a:pPr algn="r" rtl="1" eaLnBrk="1" hangingPunct="1">
              <a:lnSpc>
                <a:spcPct val="80000"/>
              </a:lnSpc>
              <a:defRPr/>
            </a:pPr>
            <a:r>
              <a:rPr lang="ar-SA" sz="2900" b="1" i="1">
                <a:solidFill>
                  <a:srgbClr val="800000"/>
                </a:solidFill>
                <a:cs typeface="B Yagut" pitchFamily="2" charset="-78"/>
              </a:rPr>
              <a:t>الف:</a:t>
            </a:r>
            <a:r>
              <a:rPr lang="ar-SA" sz="2900">
                <a:cs typeface="B Yagut" pitchFamily="2" charset="-78"/>
              </a:rPr>
              <a:t> تذكر يا توبيخ شفاهي در حضو هيات مديره نظام پزشكي محل.</a:t>
            </a:r>
          </a:p>
          <a:p>
            <a:pPr algn="r" rtl="1" eaLnBrk="1" hangingPunct="1">
              <a:lnSpc>
                <a:spcPct val="80000"/>
              </a:lnSpc>
              <a:defRPr/>
            </a:pPr>
            <a:r>
              <a:rPr lang="ar-SA" sz="2900" b="1" i="1">
                <a:solidFill>
                  <a:srgbClr val="800000"/>
                </a:solidFill>
                <a:cs typeface="B Yagut" pitchFamily="2" charset="-78"/>
              </a:rPr>
              <a:t>ب:</a:t>
            </a:r>
            <a:r>
              <a:rPr lang="ar-SA" sz="2900">
                <a:cs typeface="B Yagut" pitchFamily="2" charset="-78"/>
              </a:rPr>
              <a:t> اخطار يا توبيخ كتبي با درج در پرونده نظام پزشكي محل.</a:t>
            </a:r>
          </a:p>
          <a:p>
            <a:pPr algn="r" rtl="1" eaLnBrk="1" hangingPunct="1">
              <a:lnSpc>
                <a:spcPct val="80000"/>
              </a:lnSpc>
              <a:defRPr/>
            </a:pPr>
            <a:r>
              <a:rPr lang="ar-SA" sz="2900" b="1" i="1">
                <a:solidFill>
                  <a:srgbClr val="800000"/>
                </a:solidFill>
                <a:cs typeface="B Yagut" pitchFamily="2" charset="-78"/>
              </a:rPr>
              <a:t>ج:</a:t>
            </a:r>
            <a:r>
              <a:rPr lang="ar-SA" sz="2900">
                <a:cs typeface="B Yagut" pitchFamily="2" charset="-78"/>
              </a:rPr>
              <a:t> توبيخ كتبي با درج در پرونده نظام پزشكي و نشريه نظام</a:t>
            </a:r>
            <a:endParaRPr lang="fa-IR" sz="2900">
              <a:cs typeface="B Yagut" pitchFamily="2" charset="-78"/>
            </a:endParaRPr>
          </a:p>
          <a:p>
            <a:pPr algn="r" rtl="1" eaLnBrk="1" hangingPunct="1">
              <a:lnSpc>
                <a:spcPct val="80000"/>
              </a:lnSpc>
              <a:buFontTx/>
              <a:buNone/>
              <a:defRPr/>
            </a:pPr>
            <a:endParaRPr lang="fa-IR" sz="500">
              <a:cs typeface="B Yagut" pitchFamily="2" charset="-78"/>
            </a:endParaRPr>
          </a:p>
          <a:p>
            <a:pPr algn="r" rtl="1" eaLnBrk="1" hangingPunct="1">
              <a:lnSpc>
                <a:spcPct val="80000"/>
              </a:lnSpc>
              <a:buFontTx/>
              <a:buNone/>
              <a:defRPr/>
            </a:pPr>
            <a:r>
              <a:rPr lang="fa-IR" sz="2900">
                <a:cs typeface="B Yagut" pitchFamily="2" charset="-78"/>
              </a:rPr>
              <a:t>   </a:t>
            </a:r>
            <a:r>
              <a:rPr lang="ar-SA" sz="2900">
                <a:cs typeface="B Yagut" pitchFamily="2" charset="-78"/>
              </a:rPr>
              <a:t> پزشكي محل يا الصاق راي در تابلو اعلانات نظام پزشكي محل.</a:t>
            </a:r>
          </a:p>
          <a:p>
            <a:pPr algn="r" rtl="1" eaLnBrk="1" hangingPunct="1">
              <a:lnSpc>
                <a:spcPct val="80000"/>
              </a:lnSpc>
              <a:defRPr/>
            </a:pPr>
            <a:r>
              <a:rPr lang="ar-SA" sz="2900" b="1" i="1">
                <a:solidFill>
                  <a:srgbClr val="800000"/>
                </a:solidFill>
                <a:cs typeface="B Yagut" pitchFamily="2" charset="-78"/>
              </a:rPr>
              <a:t>د:</a:t>
            </a:r>
            <a:r>
              <a:rPr lang="ar-SA" sz="2900">
                <a:cs typeface="B Yagut" pitchFamily="2" charset="-78"/>
              </a:rPr>
              <a:t> محروميت از اشتغال به حرفه هاي پزشكي و وابسته از سه ماه تا يك سال در محل ارتكاب تخلف.</a:t>
            </a:r>
            <a:endParaRPr lang="en-US" sz="2900">
              <a:cs typeface="B Yagut" pitchFamily="2" charset="-78"/>
            </a:endParaRPr>
          </a:p>
          <a:p>
            <a:pPr algn="r" rtl="1" eaLnBrk="1" hangingPunct="1">
              <a:lnSpc>
                <a:spcPct val="80000"/>
              </a:lnSpc>
              <a:defRPr/>
            </a:pPr>
            <a:r>
              <a:rPr lang="ar-SA" sz="2900" b="1" i="1">
                <a:solidFill>
                  <a:srgbClr val="800000"/>
                </a:solidFill>
                <a:cs typeface="B Yagut" pitchFamily="2" charset="-78"/>
              </a:rPr>
              <a:t>ه:</a:t>
            </a:r>
            <a:r>
              <a:rPr lang="ar-SA" sz="2900">
                <a:cs typeface="B Yagut" pitchFamily="2" charset="-78"/>
              </a:rPr>
              <a:t> محروميت از اشتغال به حرفه هاي پزشكي و وابسته از سه ماه تا يك سال در تمام كشور.</a:t>
            </a:r>
          </a:p>
          <a:p>
            <a:pPr algn="r" rtl="1" eaLnBrk="1" hangingPunct="1">
              <a:lnSpc>
                <a:spcPct val="80000"/>
              </a:lnSpc>
              <a:defRPr/>
            </a:pPr>
            <a:r>
              <a:rPr lang="ar-SA" sz="2900" b="1" i="1">
                <a:solidFill>
                  <a:srgbClr val="800000"/>
                </a:solidFill>
                <a:cs typeface="B Yagut" pitchFamily="2" charset="-78"/>
              </a:rPr>
              <a:t>و:</a:t>
            </a:r>
            <a:r>
              <a:rPr lang="ar-SA" sz="2900">
                <a:cs typeface="B Yagut" pitchFamily="2" charset="-78"/>
              </a:rPr>
              <a:t>محروميت از اشتغال به حرفه هاي پزشكي بيش از يك سال تا پنج سال در تمام كشور.</a:t>
            </a:r>
          </a:p>
          <a:p>
            <a:pPr algn="r" rtl="1" eaLnBrk="1" hangingPunct="1">
              <a:lnSpc>
                <a:spcPct val="80000"/>
              </a:lnSpc>
              <a:defRPr/>
            </a:pPr>
            <a:r>
              <a:rPr lang="ar-SA" sz="2900" b="1" i="1">
                <a:solidFill>
                  <a:srgbClr val="800000"/>
                </a:solidFill>
                <a:cs typeface="B Yagut" pitchFamily="2" charset="-78"/>
              </a:rPr>
              <a:t>ز:</a:t>
            </a:r>
            <a:r>
              <a:rPr lang="ar-SA" sz="2900">
                <a:cs typeface="B Yagut" pitchFamily="2" charset="-78"/>
              </a:rPr>
              <a:t> محروميت دائم از اشتغال به حرفه هاي پزشكي و وابسته در تمام كشور.</a:t>
            </a:r>
          </a:p>
        </p:txBody>
      </p:sp>
    </p:spTree>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a:extLst>
              <a:ext uri="{FF2B5EF4-FFF2-40B4-BE49-F238E27FC236}">
                <a16:creationId xmlns:a16="http://schemas.microsoft.com/office/drawing/2014/main" id="{30CD3DBE-C5FA-4D5E-9D50-74E05F4B1312}"/>
              </a:ext>
            </a:extLst>
          </p:cNvPr>
          <p:cNvSpPr>
            <a:spLocks noGrp="1" noChangeArrowheads="1"/>
          </p:cNvSpPr>
          <p:nvPr>
            <p:ph type="body" idx="1"/>
          </p:nvPr>
        </p:nvSpPr>
        <p:spPr>
          <a:xfrm>
            <a:off x="915988" y="765175"/>
            <a:ext cx="7843837" cy="5472113"/>
          </a:xfrm>
        </p:spPr>
        <p:txBody>
          <a:bodyPr/>
          <a:lstStyle/>
          <a:p>
            <a:pPr algn="just" rtl="1" eaLnBrk="1" hangingPunct="1">
              <a:lnSpc>
                <a:spcPct val="80000"/>
              </a:lnSpc>
              <a:buFontTx/>
              <a:buNone/>
            </a:pPr>
            <a:r>
              <a:rPr lang="fa-IR" altLang="en-US" sz="4000">
                <a:cs typeface="Lotus" pitchFamily="2" charset="0"/>
              </a:rPr>
              <a:t>  </a:t>
            </a:r>
            <a:r>
              <a:rPr lang="ar-SA" altLang="en-US" sz="4000">
                <a:cs typeface="Lotus" pitchFamily="2" charset="0"/>
              </a:rPr>
              <a:t>الف – متخلفان از مواد2، 4، 5، 8، 18، 19، 22، 24، 26 اين آئين‌نامه حسب مورد به مجازاتهاي مقرر دربندهاي (الف) يا (ب).</a:t>
            </a:r>
            <a:endParaRPr lang="fa-IR" altLang="en-US" sz="4000">
              <a:cs typeface="Lotus" pitchFamily="2" charset="0"/>
            </a:endParaRPr>
          </a:p>
          <a:p>
            <a:pPr algn="just" rtl="1" eaLnBrk="1" hangingPunct="1">
              <a:lnSpc>
                <a:spcPct val="80000"/>
              </a:lnSpc>
              <a:buFontTx/>
              <a:buNone/>
            </a:pPr>
            <a:endParaRPr lang="fa-IR" altLang="en-US" sz="4000">
              <a:cs typeface="Lotus" pitchFamily="2" charset="0"/>
            </a:endParaRPr>
          </a:p>
          <a:p>
            <a:pPr algn="just" rtl="1" eaLnBrk="1" hangingPunct="1">
              <a:lnSpc>
                <a:spcPct val="80000"/>
              </a:lnSpc>
              <a:buFontTx/>
              <a:buNone/>
            </a:pPr>
            <a:r>
              <a:rPr lang="fa-IR" altLang="en-US" sz="4000">
                <a:solidFill>
                  <a:srgbClr val="800000"/>
                </a:solidFill>
                <a:cs typeface="Lotus" pitchFamily="2" charset="0"/>
              </a:rPr>
              <a:t>  تبصره :</a:t>
            </a:r>
          </a:p>
          <a:p>
            <a:pPr algn="r" rtl="1" eaLnBrk="1" hangingPunct="1">
              <a:lnSpc>
                <a:spcPct val="80000"/>
              </a:lnSpc>
              <a:buFontTx/>
              <a:buNone/>
            </a:pPr>
            <a:r>
              <a:rPr lang="fa-IR" altLang="en-US" sz="4000">
                <a:cs typeface="Lotus" pitchFamily="2" charset="0"/>
              </a:rPr>
              <a:t>  </a:t>
            </a:r>
            <a:r>
              <a:rPr lang="ar-SA" altLang="en-US" sz="4000">
                <a:cs typeface="Lotus" pitchFamily="2" charset="0"/>
              </a:rPr>
              <a:t>متخلفان از مواد موضوع اين بند به استثناي مواد 2، 4 ، 8 و 24 در صورت تكرار به مجازاتهاي مقرر در بند (ج) و در مورد مواد 2 ، 4 ، 8 و 24 به مجازاتهاي بندهاي (ج) يا (د).</a:t>
            </a:r>
            <a:endParaRPr lang="en-US" altLang="en-US" sz="4000">
              <a:cs typeface="Lotus" pitchFamily="2" charset="0"/>
            </a:endParaRPr>
          </a:p>
        </p:txBody>
      </p:sp>
    </p:spTree>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id="{6D918516-6FD2-452C-962A-2E6F176719D2}"/>
              </a:ext>
            </a:extLst>
          </p:cNvPr>
          <p:cNvSpPr>
            <a:spLocks noGrp="1" noChangeArrowheads="1"/>
          </p:cNvSpPr>
          <p:nvPr>
            <p:ph type="body" idx="1"/>
          </p:nvPr>
        </p:nvSpPr>
        <p:spPr>
          <a:xfrm>
            <a:off x="561975" y="1219200"/>
            <a:ext cx="8159750" cy="4953000"/>
          </a:xfrm>
        </p:spPr>
        <p:txBody>
          <a:bodyPr/>
          <a:lstStyle/>
          <a:p>
            <a:pPr algn="r" rtl="1" eaLnBrk="1" hangingPunct="1">
              <a:buFontTx/>
              <a:buNone/>
            </a:pPr>
            <a:r>
              <a:rPr lang="ar-SA" altLang="en-US" sz="4000">
                <a:cs typeface="Lotus" pitchFamily="2" charset="0"/>
              </a:rPr>
              <a:t>ب- متخلفان از مواد 17 ، 20 ، 21 ، 9 ، 15 ، 16 و23 حسب مورد به مجازاتهاي مقرر در بندهاي (ب)، (ج) يا (د). </a:t>
            </a:r>
            <a:endParaRPr lang="fa-IR" altLang="en-US" sz="4000">
              <a:cs typeface="Lotus" pitchFamily="2" charset="0"/>
            </a:endParaRPr>
          </a:p>
          <a:p>
            <a:pPr algn="r" rtl="1" eaLnBrk="1" hangingPunct="1">
              <a:buFontTx/>
              <a:buNone/>
            </a:pPr>
            <a:endParaRPr lang="fa-IR" altLang="en-US" sz="4000">
              <a:cs typeface="Lotus" pitchFamily="2" charset="0"/>
            </a:endParaRPr>
          </a:p>
          <a:p>
            <a:pPr algn="r" rtl="1" eaLnBrk="1" hangingPunct="1">
              <a:buFontTx/>
              <a:buNone/>
            </a:pPr>
            <a:r>
              <a:rPr lang="ar-SA" altLang="en-US" sz="3600">
                <a:cs typeface="Lotus" pitchFamily="2" charset="0"/>
              </a:rPr>
              <a:t>پ- متخلفان از مواد 13 ، 14 ، 7 ، 10 ، 11 ، 12 و 25 حسب مورد به مجازاتهاي مقرر در بندهاي (ج)، (د) يا (هـ).</a:t>
            </a:r>
          </a:p>
        </p:txBody>
      </p:sp>
    </p:spTree>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3">
            <a:extLst>
              <a:ext uri="{FF2B5EF4-FFF2-40B4-BE49-F238E27FC236}">
                <a16:creationId xmlns:a16="http://schemas.microsoft.com/office/drawing/2014/main" id="{6DFE961E-FF97-4530-953A-36DA6C4BB975}"/>
              </a:ext>
            </a:extLst>
          </p:cNvPr>
          <p:cNvSpPr>
            <a:spLocks noGrp="1" noChangeArrowheads="1"/>
          </p:cNvSpPr>
          <p:nvPr>
            <p:ph type="body" idx="1"/>
          </p:nvPr>
        </p:nvSpPr>
        <p:spPr>
          <a:xfrm>
            <a:off x="352425" y="685800"/>
            <a:ext cx="8439150" cy="5486400"/>
          </a:xfrm>
        </p:spPr>
        <p:txBody>
          <a:bodyPr/>
          <a:lstStyle/>
          <a:p>
            <a:pPr algn="r" rtl="1" eaLnBrk="1" hangingPunct="1">
              <a:buFontTx/>
              <a:buNone/>
            </a:pPr>
            <a:endParaRPr lang="fa-IR" altLang="en-US" sz="4000">
              <a:cs typeface="Lotus" pitchFamily="2" charset="0"/>
            </a:endParaRPr>
          </a:p>
          <a:p>
            <a:pPr algn="r" rtl="1" eaLnBrk="1" hangingPunct="1">
              <a:buFontTx/>
              <a:buNone/>
            </a:pPr>
            <a:r>
              <a:rPr lang="fa-IR" altLang="en-US" sz="4000">
                <a:cs typeface="Lotus" pitchFamily="2" charset="0"/>
              </a:rPr>
              <a:t>   </a:t>
            </a:r>
            <a:r>
              <a:rPr lang="ar-SA" altLang="en-US" sz="4000">
                <a:cs typeface="Lotus" pitchFamily="2" charset="0"/>
              </a:rPr>
              <a:t>ت- متخلفان از مواد 27 و 28 حسب مورد به مجازاتهاي مقرر در بندهاي (ج)،(د) ، (هـ) يا (و) . </a:t>
            </a:r>
          </a:p>
          <a:p>
            <a:pPr algn="r" rtl="1" eaLnBrk="1" hangingPunct="1">
              <a:buFontTx/>
              <a:buNone/>
            </a:pPr>
            <a:endParaRPr lang="ar-SA" altLang="en-US" sz="4000">
              <a:cs typeface="Lotus" pitchFamily="2" charset="0"/>
            </a:endParaRPr>
          </a:p>
          <a:p>
            <a:pPr algn="r" rtl="1" eaLnBrk="1" hangingPunct="1">
              <a:buFontTx/>
              <a:buNone/>
            </a:pPr>
            <a:r>
              <a:rPr lang="ar-SA" altLang="en-US" sz="4000">
                <a:cs typeface="Lotus" pitchFamily="2" charset="0"/>
              </a:rPr>
              <a:t>   ث- متخلفان از مواد3 و 6به مجازاتهاي مقرر در بندهاي (ج) ، (د) ، (هـ) ، (و) يا (ز). </a:t>
            </a:r>
          </a:p>
        </p:txBody>
      </p:sp>
    </p:spTree>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5F951620-3E79-4708-B403-707763287010}"/>
              </a:ext>
            </a:extLst>
          </p:cNvPr>
          <p:cNvSpPr>
            <a:spLocks noGrp="1" noChangeArrowheads="1"/>
          </p:cNvSpPr>
          <p:nvPr>
            <p:ph type="ctrTitle"/>
          </p:nvPr>
        </p:nvSpPr>
        <p:spPr>
          <a:xfrm>
            <a:off x="1055688" y="457200"/>
            <a:ext cx="7735887" cy="1143000"/>
          </a:xfrm>
        </p:spPr>
        <p:txBody>
          <a:bodyPr/>
          <a:lstStyle/>
          <a:p>
            <a:pPr algn="r" rtl="1" eaLnBrk="1" hangingPunct="1"/>
            <a:r>
              <a:rPr lang="ar-SA" altLang="en-US">
                <a:solidFill>
                  <a:srgbClr val="800000"/>
                </a:solidFill>
                <a:cs typeface="Lotus" pitchFamily="2" charset="0"/>
              </a:rPr>
              <a:t>ماده سي‌: </a:t>
            </a:r>
            <a:endParaRPr lang="en-US" altLang="en-US">
              <a:solidFill>
                <a:srgbClr val="800000"/>
              </a:solidFill>
              <a:cs typeface="Lotus" pitchFamily="2" charset="0"/>
            </a:endParaRPr>
          </a:p>
        </p:txBody>
      </p:sp>
      <p:sp>
        <p:nvSpPr>
          <p:cNvPr id="92163" name="Rectangle 3">
            <a:extLst>
              <a:ext uri="{FF2B5EF4-FFF2-40B4-BE49-F238E27FC236}">
                <a16:creationId xmlns:a16="http://schemas.microsoft.com/office/drawing/2014/main" id="{AF9F5CFA-BDFE-461F-8A9F-0CE6E2335DA4}"/>
              </a:ext>
            </a:extLst>
          </p:cNvPr>
          <p:cNvSpPr>
            <a:spLocks noGrp="1" noChangeArrowheads="1"/>
          </p:cNvSpPr>
          <p:nvPr>
            <p:ph type="subTitle" idx="1"/>
          </p:nvPr>
        </p:nvSpPr>
        <p:spPr>
          <a:xfrm>
            <a:off x="422275" y="1905000"/>
            <a:ext cx="8305800" cy="2362200"/>
          </a:xfrm>
        </p:spPr>
        <p:txBody>
          <a:bodyPr/>
          <a:lstStyle/>
          <a:p>
            <a:pPr algn="just" rtl="1" eaLnBrk="1" hangingPunct="1"/>
            <a:r>
              <a:rPr lang="ar-SA" altLang="en-US" sz="4000">
                <a:cs typeface="Lotus" pitchFamily="2" charset="0"/>
              </a:rPr>
              <a:t>مفاد آراي قطعي هياتهاي انتظامي نظام پزشكي در مورد بندهاي (پ) و (ث) در ماده 29 اين آئين‌نامه در نشريات محلي و كثيرالانتشار كشور درج مي‌شود.</a:t>
            </a:r>
            <a:r>
              <a:rPr lang="ar-SA" altLang="en-US" sz="3600">
                <a:cs typeface="Lotus" pitchFamily="2" charset="0"/>
              </a:rPr>
              <a:t> </a:t>
            </a:r>
            <a:endParaRPr lang="en-US" altLang="en-US" sz="3600">
              <a:cs typeface="Lotus" pitchFamily="2" charset="0"/>
            </a:endParaRPr>
          </a:p>
        </p:txBody>
      </p:sp>
      <p:sp>
        <p:nvSpPr>
          <p:cNvPr id="92164" name="AutoShape 4">
            <a:extLst>
              <a:ext uri="{FF2B5EF4-FFF2-40B4-BE49-F238E27FC236}">
                <a16:creationId xmlns:a16="http://schemas.microsoft.com/office/drawing/2014/main" id="{24AAA32B-F276-425C-9BDB-BF40DB6A9CC0}"/>
              </a:ext>
            </a:extLst>
          </p:cNvPr>
          <p:cNvSpPr>
            <a:spLocks noChangeArrowheads="1"/>
          </p:cNvSpPr>
          <p:nvPr/>
        </p:nvSpPr>
        <p:spPr bwMode="auto">
          <a:xfrm>
            <a:off x="1295400" y="1828800"/>
            <a:ext cx="1828800" cy="914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Tree>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81839006-D002-4AB1-A807-336D7A102150}"/>
              </a:ext>
            </a:extLst>
          </p:cNvPr>
          <p:cNvSpPr>
            <a:spLocks noGrp="1" noChangeArrowheads="1"/>
          </p:cNvSpPr>
          <p:nvPr>
            <p:ph type="title"/>
          </p:nvPr>
        </p:nvSpPr>
        <p:spPr>
          <a:xfrm>
            <a:off x="949325" y="609600"/>
            <a:ext cx="7772400" cy="990600"/>
          </a:xfrm>
        </p:spPr>
        <p:txBody>
          <a:bodyPr/>
          <a:lstStyle/>
          <a:p>
            <a:pPr algn="r" rtl="1" eaLnBrk="1" hangingPunct="1"/>
            <a:r>
              <a:rPr lang="ar-SA" altLang="en-US">
                <a:solidFill>
                  <a:srgbClr val="800000"/>
                </a:solidFill>
                <a:cs typeface="Lotus" pitchFamily="2" charset="0"/>
              </a:rPr>
              <a:t>ماده سي‌ويك: </a:t>
            </a:r>
            <a:endParaRPr lang="en-US" altLang="en-US">
              <a:solidFill>
                <a:srgbClr val="800000"/>
              </a:solidFill>
              <a:cs typeface="Lotus" pitchFamily="2" charset="0"/>
            </a:endParaRPr>
          </a:p>
        </p:txBody>
      </p:sp>
      <p:sp>
        <p:nvSpPr>
          <p:cNvPr id="93187" name="Rectangle 3">
            <a:extLst>
              <a:ext uri="{FF2B5EF4-FFF2-40B4-BE49-F238E27FC236}">
                <a16:creationId xmlns:a16="http://schemas.microsoft.com/office/drawing/2014/main" id="{48AA148A-FD8F-4030-B84E-04B674A86B4B}"/>
              </a:ext>
            </a:extLst>
          </p:cNvPr>
          <p:cNvSpPr>
            <a:spLocks noGrp="1" noChangeArrowheads="1"/>
          </p:cNvSpPr>
          <p:nvPr>
            <p:ph type="body" idx="1"/>
          </p:nvPr>
        </p:nvSpPr>
        <p:spPr>
          <a:xfrm>
            <a:off x="422275" y="1676400"/>
            <a:ext cx="8440738" cy="3200400"/>
          </a:xfrm>
        </p:spPr>
        <p:txBody>
          <a:bodyPr/>
          <a:lstStyle/>
          <a:p>
            <a:pPr algn="just" rtl="1" eaLnBrk="1" hangingPunct="1">
              <a:buFontTx/>
              <a:buNone/>
            </a:pPr>
            <a:r>
              <a:rPr lang="ar-SA" altLang="en-US" sz="4000">
                <a:cs typeface="Lotus" pitchFamily="2" charset="0"/>
              </a:rPr>
              <a:t>   در مواردي كه راي قطعي به محروميت از اشتغال به امور پزشكي و حرف وابسته صادر مي‌شود ، اشتغال محكوم عليه به حرفه‌هاي ياد شده در مدت محروميت در بخشهاي خصوصي ، عمومي، دولتي و يا خيريه ممنوع است. </a:t>
            </a:r>
            <a:endParaRPr lang="en-US" altLang="en-US" sz="4000">
              <a:cs typeface="Lotus" pitchFamily="2" charset="0"/>
            </a:endParaRPr>
          </a:p>
        </p:txBody>
      </p:sp>
    </p:spTree>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20CD699E-27BC-457E-AD9F-FA5BA1E96160}"/>
              </a:ext>
            </a:extLst>
          </p:cNvPr>
          <p:cNvSpPr>
            <a:spLocks noGrp="1" noChangeArrowheads="1"/>
          </p:cNvSpPr>
          <p:nvPr>
            <p:ph type="title"/>
          </p:nvPr>
        </p:nvSpPr>
        <p:spPr>
          <a:xfrm>
            <a:off x="4502150" y="381000"/>
            <a:ext cx="4343400" cy="1143000"/>
          </a:xfrm>
        </p:spPr>
        <p:txBody>
          <a:bodyPr/>
          <a:lstStyle/>
          <a:p>
            <a:pPr algn="r" rtl="1" eaLnBrk="1" hangingPunct="1"/>
            <a:r>
              <a:rPr lang="ar-SA" altLang="en-US" sz="5400">
                <a:solidFill>
                  <a:srgbClr val="800000"/>
                </a:solidFill>
                <a:cs typeface="Lotus" pitchFamily="2" charset="0"/>
              </a:rPr>
              <a:t>ماده سي‌ودو:</a:t>
            </a:r>
            <a:endParaRPr lang="en-US" altLang="en-US" sz="5400">
              <a:solidFill>
                <a:srgbClr val="800000"/>
              </a:solidFill>
              <a:cs typeface="Lotus" pitchFamily="2" charset="0"/>
            </a:endParaRPr>
          </a:p>
        </p:txBody>
      </p:sp>
      <p:sp>
        <p:nvSpPr>
          <p:cNvPr id="94211" name="Rectangle 3">
            <a:extLst>
              <a:ext uri="{FF2B5EF4-FFF2-40B4-BE49-F238E27FC236}">
                <a16:creationId xmlns:a16="http://schemas.microsoft.com/office/drawing/2014/main" id="{58CFA317-3B64-473E-8A92-1032D86452A7}"/>
              </a:ext>
            </a:extLst>
          </p:cNvPr>
          <p:cNvSpPr>
            <a:spLocks noGrp="1" noChangeArrowheads="1"/>
          </p:cNvSpPr>
          <p:nvPr>
            <p:ph type="body" idx="1"/>
          </p:nvPr>
        </p:nvSpPr>
        <p:spPr>
          <a:xfrm>
            <a:off x="352425" y="1524000"/>
            <a:ext cx="8475663" cy="3810000"/>
          </a:xfrm>
        </p:spPr>
        <p:txBody>
          <a:bodyPr/>
          <a:lstStyle/>
          <a:p>
            <a:pPr algn="just" rtl="1" eaLnBrk="1" hangingPunct="1">
              <a:lnSpc>
                <a:spcPct val="90000"/>
              </a:lnSpc>
              <a:buFontTx/>
              <a:buNone/>
            </a:pPr>
            <a:r>
              <a:rPr lang="ar-SA" altLang="en-US" sz="4000">
                <a:cs typeface="Lotus" pitchFamily="2" charset="0"/>
              </a:rPr>
              <a:t>  آثار محروميت انتظامي اعمال شده با گذشت مواعد زير زايل خواهد شد:</a:t>
            </a:r>
          </a:p>
          <a:p>
            <a:pPr algn="just" rtl="1" eaLnBrk="1" hangingPunct="1">
              <a:lnSpc>
                <a:spcPct val="90000"/>
              </a:lnSpc>
              <a:buFontTx/>
              <a:buNone/>
            </a:pPr>
            <a:r>
              <a:rPr lang="ar-SA" altLang="en-US" sz="4000">
                <a:cs typeface="Lotus" pitchFamily="2" charset="0"/>
              </a:rPr>
              <a:t>  الف)مجازاتهاي انتظامي مندرج در بندهاي (الف) و (ب) تبصره 1 ماده 28 قانون ، براي مرتبه اول محسوب نگرديده و در صورت تكرار به مدت يكسال بعد از اجراي راي قطعي.</a:t>
            </a:r>
            <a:endParaRPr lang="en-US" altLang="en-US" sz="4000">
              <a:cs typeface="Lotus" pitchFamily="2" charset="0"/>
            </a:endParaRPr>
          </a:p>
        </p:txBody>
      </p:sp>
    </p:spTree>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3" name="Rectangle 3">
            <a:extLst>
              <a:ext uri="{FF2B5EF4-FFF2-40B4-BE49-F238E27FC236}">
                <a16:creationId xmlns:a16="http://schemas.microsoft.com/office/drawing/2014/main" id="{0478FC74-2376-4EA3-966F-6026BC7E734F}"/>
              </a:ext>
            </a:extLst>
          </p:cNvPr>
          <p:cNvSpPr>
            <a:spLocks noGrp="1" noChangeArrowheads="1"/>
          </p:cNvSpPr>
          <p:nvPr>
            <p:ph type="body" idx="1"/>
          </p:nvPr>
        </p:nvSpPr>
        <p:spPr>
          <a:xfrm>
            <a:off x="315913" y="1143000"/>
            <a:ext cx="8475662" cy="4648200"/>
          </a:xfrm>
        </p:spPr>
        <p:txBody>
          <a:bodyPr>
            <a:normAutofit fontScale="92500"/>
          </a:bodyPr>
          <a:lstStyle/>
          <a:p>
            <a:pPr algn="just" rtl="1" eaLnBrk="1" hangingPunct="1">
              <a:buFontTx/>
              <a:buNone/>
              <a:defRPr/>
            </a:pPr>
            <a:r>
              <a:rPr lang="ar-SA" sz="4000" dirty="0">
                <a:cs typeface="Lotus" pitchFamily="2" charset="-78"/>
              </a:rPr>
              <a:t>  ب- مجازاتهاي انتظامي مندرج در بند (ج) تبصره 1 ماده 28 قانون ، به مدت 2 سال از تاريخ اجراي راي قطعي و در صورت تكرار به مدت سه سال.</a:t>
            </a:r>
          </a:p>
          <a:p>
            <a:pPr algn="just" rtl="1" eaLnBrk="1" hangingPunct="1">
              <a:buFontTx/>
              <a:buNone/>
              <a:defRPr/>
            </a:pPr>
            <a:endParaRPr lang="ar-SA" sz="4000" dirty="0">
              <a:cs typeface="Lotus" pitchFamily="2" charset="-78"/>
            </a:endParaRPr>
          </a:p>
          <a:p>
            <a:pPr algn="just" rtl="1" eaLnBrk="1" hangingPunct="1">
              <a:buFontTx/>
              <a:buNone/>
              <a:defRPr/>
            </a:pPr>
            <a:r>
              <a:rPr lang="ar-SA" sz="4000" dirty="0">
                <a:cs typeface="Lotus" pitchFamily="2" charset="-78"/>
              </a:rPr>
              <a:t>  ج- مجازاتهاي انتظامي موضوع بندهاي (د) ، (و) و (هـ) تبصره 1 ماده 28 قانون ، به مدت 5 سال از تاريخ اجراي راي قطعي و در صورت تكرار به مدت 7 سال.</a:t>
            </a:r>
            <a:endParaRPr lang="en-US" sz="4000" dirty="0">
              <a:cs typeface="Lotus" pitchFamily="2" charset="-78"/>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12EA09-A299-1244-BF97-359496CAD551}"/>
              </a:ext>
            </a:extLst>
          </p:cNvPr>
          <p:cNvSpPr>
            <a:spLocks noGrp="1"/>
          </p:cNvSpPr>
          <p:nvPr>
            <p:ph type="title"/>
          </p:nvPr>
        </p:nvSpPr>
        <p:spPr/>
        <p:txBody>
          <a:bodyPr/>
          <a:lstStyle/>
          <a:p>
            <a:endParaRPr lang="fa-IR"/>
          </a:p>
        </p:txBody>
      </p:sp>
      <p:pic>
        <p:nvPicPr>
          <p:cNvPr id="3" name="تصویر 3">
            <a:extLst>
              <a:ext uri="{FF2B5EF4-FFF2-40B4-BE49-F238E27FC236}">
                <a16:creationId xmlns:a16="http://schemas.microsoft.com/office/drawing/2014/main" id="{F2D7EA25-1615-554F-BC56-58B2E5F097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4748" y="1817915"/>
            <a:ext cx="5929108" cy="363401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6536279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3206D6EE-9DD5-419B-A59F-CBBAF8AC44F6}"/>
              </a:ext>
            </a:extLst>
          </p:cNvPr>
          <p:cNvSpPr>
            <a:spLocks noGrp="1" noChangeArrowheads="1"/>
          </p:cNvSpPr>
          <p:nvPr>
            <p:ph type="title"/>
          </p:nvPr>
        </p:nvSpPr>
        <p:spPr>
          <a:xfrm>
            <a:off x="4502150" y="381000"/>
            <a:ext cx="4343400" cy="1143000"/>
          </a:xfrm>
        </p:spPr>
        <p:txBody>
          <a:bodyPr/>
          <a:lstStyle/>
          <a:p>
            <a:pPr algn="r" rtl="1" eaLnBrk="1" hangingPunct="1"/>
            <a:r>
              <a:rPr lang="ar-SA" altLang="en-US" sz="5400">
                <a:solidFill>
                  <a:srgbClr val="800000"/>
                </a:solidFill>
                <a:cs typeface="Lotus" pitchFamily="2" charset="0"/>
              </a:rPr>
              <a:t>ماده سي‌وسه:</a:t>
            </a:r>
            <a:endParaRPr lang="en-US" altLang="en-US" sz="5400">
              <a:solidFill>
                <a:srgbClr val="800000"/>
              </a:solidFill>
              <a:cs typeface="Lotus" pitchFamily="2" charset="0"/>
            </a:endParaRPr>
          </a:p>
        </p:txBody>
      </p:sp>
      <p:sp>
        <p:nvSpPr>
          <p:cNvPr id="96259" name="Rectangle 3">
            <a:extLst>
              <a:ext uri="{FF2B5EF4-FFF2-40B4-BE49-F238E27FC236}">
                <a16:creationId xmlns:a16="http://schemas.microsoft.com/office/drawing/2014/main" id="{ED1D1C5A-004C-43C7-B79F-88C982FF182C}"/>
              </a:ext>
            </a:extLst>
          </p:cNvPr>
          <p:cNvSpPr>
            <a:spLocks noGrp="1" noChangeArrowheads="1"/>
          </p:cNvSpPr>
          <p:nvPr>
            <p:ph type="body" idx="1"/>
          </p:nvPr>
        </p:nvSpPr>
        <p:spPr>
          <a:xfrm>
            <a:off x="352425" y="1524000"/>
            <a:ext cx="8475663" cy="1524000"/>
          </a:xfrm>
          <a:solidFill>
            <a:schemeClr val="bg1"/>
          </a:solidFill>
        </p:spPr>
        <p:txBody>
          <a:bodyPr/>
          <a:lstStyle/>
          <a:p>
            <a:pPr algn="just" rtl="1" eaLnBrk="1" hangingPunct="1">
              <a:buFontTx/>
              <a:buNone/>
            </a:pPr>
            <a:r>
              <a:rPr lang="ar-SA" altLang="en-US" sz="4000">
                <a:cs typeface="Lotus" pitchFamily="2" charset="0"/>
              </a:rPr>
              <a:t>  مرجع تشخيص تمامي موارد تخلف از آيين‌نامه فوق ، دادسراها و هيات‌هاي انتظامي مي‌باشند.</a:t>
            </a:r>
            <a:endParaRPr lang="en-US" altLang="en-US" sz="4000">
              <a:cs typeface="Lotus" pitchFamily="2" charset="0"/>
            </a:endParaRPr>
          </a:p>
        </p:txBody>
      </p:sp>
    </p:spTree>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5" name="Rectangle 3">
            <a:extLst>
              <a:ext uri="{FF2B5EF4-FFF2-40B4-BE49-F238E27FC236}">
                <a16:creationId xmlns:a16="http://schemas.microsoft.com/office/drawing/2014/main" id="{35FBD683-9B03-4E97-91B9-0F2BD71D76A1}"/>
              </a:ext>
            </a:extLst>
          </p:cNvPr>
          <p:cNvSpPr>
            <a:spLocks noGrp="1" noChangeArrowheads="1"/>
          </p:cNvSpPr>
          <p:nvPr>
            <p:ph type="body" idx="1"/>
          </p:nvPr>
        </p:nvSpPr>
        <p:spPr>
          <a:xfrm>
            <a:off x="1835696" y="1700808"/>
            <a:ext cx="7200800" cy="3672408"/>
          </a:xfrm>
          <a:solidFill>
            <a:srgbClr val="99CCFF"/>
          </a:solidFill>
        </p:spPr>
        <p:txBody>
          <a:bodyPr>
            <a:normAutofit/>
          </a:bodyPr>
          <a:lstStyle/>
          <a:p>
            <a:pPr algn="ctr" rtl="1" eaLnBrk="1" hangingPunct="1">
              <a:buFontTx/>
              <a:buNone/>
              <a:defRPr/>
            </a:pPr>
            <a:endParaRPr lang="en-US" sz="4800" dirty="0">
              <a:cs typeface="Homa" pitchFamily="2" charset="-78"/>
            </a:endParaRPr>
          </a:p>
          <a:p>
            <a:pPr algn="ctr" rtl="1" eaLnBrk="1" hangingPunct="1">
              <a:buFontTx/>
              <a:buNone/>
              <a:defRPr/>
            </a:pPr>
            <a:r>
              <a:rPr lang="ar-SA" sz="4800" dirty="0">
                <a:cs typeface="Homa" pitchFamily="2" charset="-78"/>
              </a:rPr>
              <a:t>با آرزوي سلامت و بهروزي كليه سفيدپوشان عرصه </a:t>
            </a:r>
            <a:endParaRPr lang="en-US" sz="4800" dirty="0">
              <a:cs typeface="Homa" pitchFamily="2" charset="-78"/>
            </a:endParaRPr>
          </a:p>
          <a:p>
            <a:pPr algn="ctr" rtl="1" eaLnBrk="1" hangingPunct="1">
              <a:buFontTx/>
              <a:buNone/>
              <a:defRPr/>
            </a:pPr>
            <a:r>
              <a:rPr lang="ar-SA" sz="4800" dirty="0">
                <a:cs typeface="Homa" pitchFamily="2" charset="-78"/>
              </a:rPr>
              <a:t>بهداشت و درمان </a:t>
            </a:r>
            <a:endParaRPr lang="en-US" sz="4800" dirty="0">
              <a:cs typeface="Homa" pitchFamily="2" charset="-78"/>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E0846D5-150D-384F-8528-1BDFC2E8E33F}"/>
              </a:ext>
            </a:extLst>
          </p:cNvPr>
          <p:cNvSpPr>
            <a:spLocks noGrp="1"/>
          </p:cNvSpPr>
          <p:nvPr>
            <p:ph type="title"/>
          </p:nvPr>
        </p:nvSpPr>
        <p:spPr/>
        <p:txBody>
          <a:bodyPr/>
          <a:lstStyle/>
          <a:p>
            <a:r>
              <a:rPr lang="fa-IR">
                <a:solidFill>
                  <a:srgbClr val="FFFF00"/>
                </a:solidFill>
              </a:rPr>
              <a:t>تعریف جرائم پزشکی :</a:t>
            </a:r>
          </a:p>
        </p:txBody>
      </p:sp>
      <p:pic>
        <p:nvPicPr>
          <p:cNvPr id="4" name="تصویر 4">
            <a:extLst>
              <a:ext uri="{FF2B5EF4-FFF2-40B4-BE49-F238E27FC236}">
                <a16:creationId xmlns:a16="http://schemas.microsoft.com/office/drawing/2014/main" id="{30182D54-4D13-394D-B072-4617BB9BE8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6616" y="2030982"/>
            <a:ext cx="7534275" cy="26045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110547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9F6A79A-6F2E-6C4B-921B-9128F1AB4273}"/>
              </a:ext>
            </a:extLst>
          </p:cNvPr>
          <p:cNvSpPr>
            <a:spLocks noGrp="1"/>
          </p:cNvSpPr>
          <p:nvPr>
            <p:ph type="title"/>
          </p:nvPr>
        </p:nvSpPr>
        <p:spPr/>
        <p:txBody>
          <a:bodyPr/>
          <a:lstStyle/>
          <a:p>
            <a:endParaRPr lang="fa-IR"/>
          </a:p>
        </p:txBody>
      </p:sp>
      <p:sp>
        <p:nvSpPr>
          <p:cNvPr id="3" name="نگهدارنده مکان محتوا 2">
            <a:extLst>
              <a:ext uri="{FF2B5EF4-FFF2-40B4-BE49-F238E27FC236}">
                <a16:creationId xmlns:a16="http://schemas.microsoft.com/office/drawing/2014/main" id="{511B89ED-CDAD-5B46-B677-4118A167279D}"/>
              </a:ext>
            </a:extLst>
          </p:cNvPr>
          <p:cNvSpPr>
            <a:spLocks noGrp="1"/>
          </p:cNvSpPr>
          <p:nvPr>
            <p:ph idx="1"/>
          </p:nvPr>
        </p:nvSpPr>
        <p:spPr/>
        <p:txBody>
          <a:bodyPr/>
          <a:lstStyle/>
          <a:p>
            <a:pPr algn="ctr" rtl="1"/>
            <a:r>
              <a:rPr lang="fa-IR"/>
              <a:t>انواع تخلفات پزشکی:</a:t>
            </a:r>
          </a:p>
          <a:p>
            <a:pPr algn="ctr" rtl="1"/>
            <a:endParaRPr lang="fa-IR"/>
          </a:p>
          <a:p>
            <a:pPr algn="ctr" rtl="1"/>
            <a:r>
              <a:rPr lang="fa-IR">
                <a:solidFill>
                  <a:srgbClr val="C00000"/>
                </a:solidFill>
              </a:rPr>
              <a:t>تخلفات کیفری</a:t>
            </a:r>
          </a:p>
          <a:p>
            <a:pPr algn="ctr" rtl="1"/>
            <a:r>
              <a:rPr lang="fa-IR">
                <a:solidFill>
                  <a:srgbClr val="C00000"/>
                </a:solidFill>
              </a:rPr>
              <a:t>تخلفات مدنی   </a:t>
            </a:r>
          </a:p>
          <a:p>
            <a:pPr algn="ctr" rtl="1"/>
            <a:r>
              <a:rPr lang="fa-IR">
                <a:solidFill>
                  <a:srgbClr val="C00000"/>
                </a:solidFill>
              </a:rPr>
              <a:t>تخلفات انتظامی</a:t>
            </a:r>
            <a:endParaRPr lang="fa-IR">
              <a:solidFill>
                <a:srgbClr val="FFFF00"/>
              </a:solidFill>
            </a:endParaRPr>
          </a:p>
        </p:txBody>
      </p:sp>
    </p:spTree>
    <p:extLst>
      <p:ext uri="{BB962C8B-B14F-4D97-AF65-F5344CB8AC3E}">
        <p14:creationId xmlns:p14="http://schemas.microsoft.com/office/powerpoint/2010/main" val="3980145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B2E72FC-8933-F846-ABE3-3B0A8A97C9C1}"/>
              </a:ext>
            </a:extLst>
          </p:cNvPr>
          <p:cNvSpPr>
            <a:spLocks noGrp="1"/>
          </p:cNvSpPr>
          <p:nvPr>
            <p:ph type="title"/>
          </p:nvPr>
        </p:nvSpPr>
        <p:spPr/>
        <p:txBody>
          <a:bodyPr/>
          <a:lstStyle/>
          <a:p>
            <a:r>
              <a:rPr lang="fa-IR">
                <a:solidFill>
                  <a:srgbClr val="C00000"/>
                </a:solidFill>
              </a:rPr>
              <a:t>تخلفات پزشکی:</a:t>
            </a:r>
          </a:p>
        </p:txBody>
      </p:sp>
      <p:sp>
        <p:nvSpPr>
          <p:cNvPr id="3" name="نگهدارنده مکان محتوا 2">
            <a:extLst>
              <a:ext uri="{FF2B5EF4-FFF2-40B4-BE49-F238E27FC236}">
                <a16:creationId xmlns:a16="http://schemas.microsoft.com/office/drawing/2014/main" id="{B392579B-61FE-D242-B583-819DC5A18F9A}"/>
              </a:ext>
            </a:extLst>
          </p:cNvPr>
          <p:cNvSpPr>
            <a:spLocks noGrp="1"/>
          </p:cNvSpPr>
          <p:nvPr>
            <p:ph idx="1"/>
          </p:nvPr>
        </p:nvSpPr>
        <p:spPr/>
        <p:txBody>
          <a:bodyPr/>
          <a:lstStyle/>
          <a:p>
            <a:pPr marL="0" indent="0" algn="r">
              <a:buNone/>
            </a:pPr>
            <a:r>
              <a:rPr lang="fa-IR"/>
              <a:t>سهل انگاری در انجام وظیفه و یا افشای سر بیمار جزو تخلفات پزشکی محسوب می شود یعنی پزشک بر</a:t>
            </a:r>
          </a:p>
          <a:p>
            <a:pPr marL="0" indent="0" algn="r">
              <a:buNone/>
            </a:pPr>
            <a:r>
              <a:rPr lang="fa-IR"/>
              <a:t>خلاف قوانین و مقررات صنفی رفتار می کند</a:t>
            </a:r>
          </a:p>
          <a:p>
            <a:pPr marL="0" indent="0" algn="r">
              <a:buNone/>
            </a:pPr>
            <a:endParaRPr lang="fa-IR">
              <a:solidFill>
                <a:srgbClr val="FFFF00"/>
              </a:solidFill>
            </a:endParaRPr>
          </a:p>
        </p:txBody>
      </p:sp>
    </p:spTree>
    <p:extLst>
      <p:ext uri="{BB962C8B-B14F-4D97-AF65-F5344CB8AC3E}">
        <p14:creationId xmlns:p14="http://schemas.microsoft.com/office/powerpoint/2010/main" val="452645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5313C02-DC8F-454B-B88C-FB700F23FC3C}"/>
              </a:ext>
            </a:extLst>
          </p:cNvPr>
          <p:cNvSpPr>
            <a:spLocks noGrp="1"/>
          </p:cNvSpPr>
          <p:nvPr>
            <p:ph type="title"/>
          </p:nvPr>
        </p:nvSpPr>
        <p:spPr/>
        <p:txBody>
          <a:bodyPr/>
          <a:lstStyle/>
          <a:p>
            <a:endParaRPr lang="fa-IR"/>
          </a:p>
        </p:txBody>
      </p:sp>
      <p:pic>
        <p:nvPicPr>
          <p:cNvPr id="4" name="تصویر 4">
            <a:extLst>
              <a:ext uri="{FF2B5EF4-FFF2-40B4-BE49-F238E27FC236}">
                <a16:creationId xmlns:a16="http://schemas.microsoft.com/office/drawing/2014/main" id="{7034779E-88A1-FE4B-8573-22B3793301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6038" y="1166018"/>
            <a:ext cx="8071924" cy="45259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996500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0DD3E5E-92FE-49BA-83DB-FBD6F7B7D3A4}"/>
              </a:ext>
            </a:extLst>
          </p:cNvPr>
          <p:cNvSpPr>
            <a:spLocks noGrp="1" noChangeArrowheads="1"/>
          </p:cNvSpPr>
          <p:nvPr>
            <p:ph type="title"/>
          </p:nvPr>
        </p:nvSpPr>
        <p:spPr/>
        <p:txBody>
          <a:bodyPr/>
          <a:lstStyle/>
          <a:p>
            <a:pPr eaLnBrk="1" hangingPunct="1"/>
            <a:r>
              <a:rPr lang="en-US" altLang="en-US"/>
              <a:t> </a:t>
            </a:r>
            <a:r>
              <a:rPr lang="ar-SA" altLang="en-US" sz="6000" b="1">
                <a:solidFill>
                  <a:srgbClr val="663300"/>
                </a:solidFill>
                <a:cs typeface="Titr" pitchFamily="2" charset="0"/>
              </a:rPr>
              <a:t>مسئوليت كيفري</a:t>
            </a:r>
            <a:r>
              <a:rPr lang="fa-IR" altLang="en-US" sz="6000" b="1">
                <a:solidFill>
                  <a:srgbClr val="663300"/>
                </a:solidFill>
                <a:cs typeface="Titr" pitchFamily="2" charset="0"/>
              </a:rPr>
              <a:t>(جرم یا بزه)</a:t>
            </a:r>
            <a:r>
              <a:rPr lang="en-US" altLang="en-US"/>
              <a:t> </a:t>
            </a:r>
          </a:p>
        </p:txBody>
      </p:sp>
      <p:sp>
        <p:nvSpPr>
          <p:cNvPr id="15363" name="Rectangle 3">
            <a:extLst>
              <a:ext uri="{FF2B5EF4-FFF2-40B4-BE49-F238E27FC236}">
                <a16:creationId xmlns:a16="http://schemas.microsoft.com/office/drawing/2014/main" id="{96558C1E-BD3C-4FA4-84E2-80ED65054A86}"/>
              </a:ext>
            </a:extLst>
          </p:cNvPr>
          <p:cNvSpPr>
            <a:spLocks noGrp="1" noChangeArrowheads="1"/>
          </p:cNvSpPr>
          <p:nvPr>
            <p:ph type="body" idx="1"/>
          </p:nvPr>
        </p:nvSpPr>
        <p:spPr>
          <a:xfrm>
            <a:off x="838200" y="1828800"/>
            <a:ext cx="8001000" cy="5029200"/>
          </a:xfrm>
        </p:spPr>
        <p:txBody>
          <a:bodyPr/>
          <a:lstStyle/>
          <a:p>
            <a:pPr algn="r" rtl="1" eaLnBrk="1" hangingPunct="1"/>
            <a:r>
              <a:rPr lang="ar-SA" altLang="en-US" sz="4000">
                <a:cs typeface="Zar" pitchFamily="2" charset="0"/>
              </a:rPr>
              <a:t> ضرر متوجه جامعه </a:t>
            </a:r>
          </a:p>
          <a:p>
            <a:pPr algn="r" rtl="1" eaLnBrk="1" hangingPunct="1"/>
            <a:endParaRPr lang="en-US" altLang="en-US" sz="4000">
              <a:cs typeface="Zar" pitchFamily="2" charset="0"/>
            </a:endParaRPr>
          </a:p>
          <a:p>
            <a:pPr algn="r" rtl="1" eaLnBrk="1" hangingPunct="1"/>
            <a:r>
              <a:rPr lang="ar-SA" altLang="en-US" sz="4000">
                <a:cs typeface="Zar" pitchFamily="2" charset="0"/>
              </a:rPr>
              <a:t> غير قابل تقويم به پول </a:t>
            </a:r>
          </a:p>
          <a:p>
            <a:pPr algn="r" rtl="1" eaLnBrk="1" hangingPunct="1"/>
            <a:endParaRPr lang="en-US" altLang="en-US" sz="4000">
              <a:cs typeface="Zar" pitchFamily="2" charset="0"/>
            </a:endParaRPr>
          </a:p>
          <a:p>
            <a:pPr algn="r" rtl="1" eaLnBrk="1" hangingPunct="1"/>
            <a:r>
              <a:rPr lang="ar-SA" altLang="en-US" sz="4000">
                <a:cs typeface="Zar" pitchFamily="2" charset="0"/>
              </a:rPr>
              <a:t>هدف مجازات مجرم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randombar(horizontal)">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box(in)">
                                      <p:cBhvr>
                                        <p:cTn id="12" dur="500"/>
                                        <p:tgtEl>
                                          <p:spTgt spid="1536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box(in)">
                                      <p:cBhvr>
                                        <p:cTn id="17" dur="500"/>
                                        <p:tgtEl>
                                          <p:spTgt spid="1536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Effect transition="in" filter="box(in)">
                                      <p:cBhvr>
                                        <p:cTn id="22" dur="500"/>
                                        <p:tgtEl>
                                          <p:spTgt spid="15363">
                                            <p:txEl>
                                              <p:pRg st="4" end="4"/>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129011E-08C3-2441-A1FC-E3E6ED37B7E0}"/>
              </a:ext>
            </a:extLst>
          </p:cNvPr>
          <p:cNvSpPr>
            <a:spLocks noGrp="1"/>
          </p:cNvSpPr>
          <p:nvPr>
            <p:ph type="title"/>
          </p:nvPr>
        </p:nvSpPr>
        <p:spPr/>
        <p:txBody>
          <a:bodyPr/>
          <a:lstStyle/>
          <a:p>
            <a:r>
              <a:rPr lang="fa-IR"/>
              <a:t>تخلفات کیفری:</a:t>
            </a:r>
            <a:br>
              <a:rPr lang="fa-IR"/>
            </a:br>
            <a:endParaRPr lang="fa-IR"/>
          </a:p>
        </p:txBody>
      </p:sp>
      <p:sp>
        <p:nvSpPr>
          <p:cNvPr id="3" name="نگهدارنده مکان محتوا 2">
            <a:extLst>
              <a:ext uri="{FF2B5EF4-FFF2-40B4-BE49-F238E27FC236}">
                <a16:creationId xmlns:a16="http://schemas.microsoft.com/office/drawing/2014/main" id="{CE273845-57AE-6046-963A-51ADB1B58BD1}"/>
              </a:ext>
            </a:extLst>
          </p:cNvPr>
          <p:cNvSpPr>
            <a:spLocks noGrp="1"/>
          </p:cNvSpPr>
          <p:nvPr>
            <p:ph idx="1"/>
          </p:nvPr>
        </p:nvSpPr>
        <p:spPr/>
        <p:txBody>
          <a:bodyPr/>
          <a:lstStyle/>
          <a:p>
            <a:pPr algn="r" rtl="1"/>
            <a:r>
              <a:rPr lang="fa-IR"/>
              <a:t>صدور گواهی خلاف واقع</a:t>
            </a:r>
          </a:p>
          <a:p>
            <a:pPr algn="r" rtl="1"/>
            <a:r>
              <a:rPr lang="fa-IR"/>
              <a:t>سقط جنین غیر قانونی</a:t>
            </a:r>
          </a:p>
          <a:p>
            <a:pPr algn="r" rtl="1"/>
            <a:r>
              <a:rPr lang="fa-IR"/>
              <a:t>افشای راز بیمار</a:t>
            </a:r>
          </a:p>
          <a:p>
            <a:pPr algn="r" rtl="1"/>
            <a:r>
              <a:rPr lang="fa-IR"/>
              <a:t>سوء رفتار حرفه ای</a:t>
            </a:r>
          </a:p>
          <a:p>
            <a:pPr algn="r" rtl="1"/>
            <a:r>
              <a:rPr lang="fa-IR">
                <a:solidFill>
                  <a:srgbClr val="FF0000"/>
                </a:solidFill>
              </a:rPr>
              <a:t>قابل بیمه شدن نبوده</a:t>
            </a:r>
          </a:p>
        </p:txBody>
      </p:sp>
    </p:spTree>
    <p:extLst>
      <p:ext uri="{BB962C8B-B14F-4D97-AF65-F5344CB8AC3E}">
        <p14:creationId xmlns:p14="http://schemas.microsoft.com/office/powerpoint/2010/main" val="842315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51C6666E-A946-43A1-B9F9-3C078F3205E6}"/>
              </a:ext>
            </a:extLst>
          </p:cNvPr>
          <p:cNvSpPr>
            <a:spLocks noGrp="1" noChangeArrowheads="1"/>
          </p:cNvSpPr>
          <p:nvPr>
            <p:ph type="body" idx="1"/>
          </p:nvPr>
        </p:nvSpPr>
        <p:spPr>
          <a:xfrm>
            <a:off x="457200" y="333375"/>
            <a:ext cx="8229600" cy="6264275"/>
          </a:xfrm>
        </p:spPr>
        <p:txBody>
          <a:bodyPr/>
          <a:lstStyle/>
          <a:p>
            <a:pPr algn="r" rtl="1" eaLnBrk="1" hangingPunct="1">
              <a:lnSpc>
                <a:spcPct val="80000"/>
              </a:lnSpc>
              <a:buFont typeface="Wingdings" panose="05000000000000000000" pitchFamily="2" charset="2"/>
              <a:buNone/>
            </a:pPr>
            <a:endParaRPr lang="fa-IR" altLang="en-US" sz="2400">
              <a:ea typeface="Sara"/>
              <a:cs typeface="Sara"/>
            </a:endParaRPr>
          </a:p>
          <a:p>
            <a:pPr algn="r" rtl="1" eaLnBrk="1" hangingPunct="1">
              <a:lnSpc>
                <a:spcPct val="80000"/>
              </a:lnSpc>
              <a:buFont typeface="Wingdings" panose="05000000000000000000" pitchFamily="2" charset="2"/>
              <a:buNone/>
            </a:pPr>
            <a:r>
              <a:rPr lang="fa-IR" altLang="en-US" sz="2400" b="1">
                <a:cs typeface="Yagut" pitchFamily="2" charset="0"/>
              </a:rPr>
              <a:t>تخلفات كيفري (1،7،2) كه در ارتباط با حرف پزشكي بوده و مستحق مجازات است را ميتوان در بخش هاي زير خلاصه نمود:</a:t>
            </a:r>
          </a:p>
          <a:p>
            <a:pPr algn="r" rtl="1" eaLnBrk="1" hangingPunct="1">
              <a:lnSpc>
                <a:spcPct val="80000"/>
              </a:lnSpc>
              <a:buFont typeface="Wingdings" panose="05000000000000000000" pitchFamily="2" charset="2"/>
              <a:buNone/>
            </a:pPr>
            <a:r>
              <a:rPr lang="fa-IR" altLang="en-US" sz="2400" b="1">
                <a:cs typeface="Yagut" pitchFamily="2" charset="0"/>
              </a:rPr>
              <a:t>1- </a:t>
            </a:r>
            <a:r>
              <a:rPr lang="fa-IR" altLang="en-US" sz="2400" b="1">
                <a:solidFill>
                  <a:srgbClr val="C00000"/>
                </a:solidFill>
                <a:cs typeface="B Jadid" pitchFamily="2" charset="0"/>
              </a:rPr>
              <a:t>دادن گواهي خلاف واقع</a:t>
            </a:r>
          </a:p>
          <a:p>
            <a:pPr algn="r" rtl="1" eaLnBrk="1" hangingPunct="1">
              <a:lnSpc>
                <a:spcPct val="80000"/>
              </a:lnSpc>
              <a:buFont typeface="Wingdings" panose="05000000000000000000" pitchFamily="2" charset="2"/>
              <a:buNone/>
            </a:pPr>
            <a:r>
              <a:rPr lang="fa-IR" altLang="en-US" sz="2400" b="1">
                <a:solidFill>
                  <a:srgbClr val="C00000"/>
                </a:solidFill>
                <a:cs typeface="B Jadid" pitchFamily="2" charset="0"/>
              </a:rPr>
              <a:t>2- سقط جنين </a:t>
            </a:r>
          </a:p>
          <a:p>
            <a:pPr algn="r" rtl="1" eaLnBrk="1" hangingPunct="1">
              <a:lnSpc>
                <a:spcPct val="80000"/>
              </a:lnSpc>
              <a:buFont typeface="Wingdings" panose="05000000000000000000" pitchFamily="2" charset="2"/>
              <a:buNone/>
            </a:pPr>
            <a:r>
              <a:rPr lang="fa-IR" altLang="en-US" sz="2400" b="1">
                <a:solidFill>
                  <a:srgbClr val="C00000"/>
                </a:solidFill>
                <a:cs typeface="B Jadid" pitchFamily="2" charset="0"/>
              </a:rPr>
              <a:t>3- افشاي اسرار بيمار</a:t>
            </a:r>
          </a:p>
          <a:p>
            <a:pPr algn="r" rtl="1" eaLnBrk="1" hangingPunct="1">
              <a:lnSpc>
                <a:spcPct val="80000"/>
              </a:lnSpc>
              <a:buFont typeface="Wingdings" panose="05000000000000000000" pitchFamily="2" charset="2"/>
              <a:buNone/>
            </a:pPr>
            <a:r>
              <a:rPr lang="fa-IR" altLang="en-US" sz="2400" b="1">
                <a:solidFill>
                  <a:srgbClr val="C00000"/>
                </a:solidFill>
                <a:cs typeface="B Jadid" pitchFamily="2" charset="0"/>
              </a:rPr>
              <a:t>4- عدم رعايت مقررات بهداشتي</a:t>
            </a:r>
          </a:p>
          <a:p>
            <a:pPr algn="r" rtl="1" eaLnBrk="1" hangingPunct="1">
              <a:lnSpc>
                <a:spcPct val="80000"/>
              </a:lnSpc>
              <a:buFont typeface="Wingdings" panose="05000000000000000000" pitchFamily="2" charset="2"/>
              <a:buNone/>
            </a:pPr>
            <a:r>
              <a:rPr lang="fa-IR" altLang="en-US" sz="2400" b="1">
                <a:solidFill>
                  <a:srgbClr val="C00000"/>
                </a:solidFill>
                <a:cs typeface="B Jadid" pitchFamily="2" charset="0"/>
              </a:rPr>
              <a:t>5- اشتغال به طبابت بدون داشتن مجوز قانوني </a:t>
            </a:r>
          </a:p>
          <a:p>
            <a:pPr algn="r" rtl="1" eaLnBrk="1" hangingPunct="1">
              <a:lnSpc>
                <a:spcPct val="80000"/>
              </a:lnSpc>
              <a:buFont typeface="Wingdings" panose="05000000000000000000" pitchFamily="2" charset="2"/>
              <a:buNone/>
            </a:pPr>
            <a:r>
              <a:rPr lang="fa-IR" altLang="en-US" sz="2400" b="1">
                <a:solidFill>
                  <a:srgbClr val="C00000"/>
                </a:solidFill>
                <a:cs typeface="B Jadid" pitchFamily="2" charset="0"/>
              </a:rPr>
              <a:t>6- فريفتن بيمار</a:t>
            </a:r>
          </a:p>
          <a:p>
            <a:pPr algn="r" rtl="1" eaLnBrk="1" hangingPunct="1">
              <a:lnSpc>
                <a:spcPct val="90000"/>
              </a:lnSpc>
              <a:buFontTx/>
              <a:buNone/>
            </a:pPr>
            <a:r>
              <a:rPr lang="fa-IR" altLang="en-US" sz="2400" b="1">
                <a:solidFill>
                  <a:srgbClr val="C00000"/>
                </a:solidFill>
                <a:cs typeface="B Jadid" pitchFamily="2" charset="0"/>
              </a:rPr>
              <a:t>7- تخلفات مربوط به مسئولان داروخانه ها</a:t>
            </a:r>
          </a:p>
          <a:p>
            <a:pPr algn="r" rtl="1" eaLnBrk="1" hangingPunct="1">
              <a:lnSpc>
                <a:spcPct val="90000"/>
              </a:lnSpc>
              <a:buFontTx/>
              <a:buNone/>
            </a:pPr>
            <a:r>
              <a:rPr lang="fa-IR" altLang="en-US" sz="2400" b="1">
                <a:solidFill>
                  <a:srgbClr val="C00000"/>
                </a:solidFill>
                <a:cs typeface="B Jadid" pitchFamily="2" charset="0"/>
              </a:rPr>
              <a:t>8- تخلفات مربوط به صاحبان آزمايشگاههاي تشخيص طبي</a:t>
            </a:r>
          </a:p>
          <a:p>
            <a:pPr algn="r" rtl="1" eaLnBrk="1" hangingPunct="1">
              <a:lnSpc>
                <a:spcPct val="90000"/>
              </a:lnSpc>
              <a:buFontTx/>
              <a:buNone/>
            </a:pPr>
            <a:r>
              <a:rPr lang="fa-IR" altLang="en-US" sz="2400" b="1">
                <a:solidFill>
                  <a:srgbClr val="C00000"/>
                </a:solidFill>
                <a:cs typeface="B Jadid" pitchFamily="2" charset="0"/>
              </a:rPr>
              <a:t>9- تجويز غير ضروري و خلاف قانون مواد مخدر </a:t>
            </a:r>
          </a:p>
          <a:p>
            <a:pPr algn="r" rtl="1" eaLnBrk="1" hangingPunct="1">
              <a:lnSpc>
                <a:spcPct val="90000"/>
              </a:lnSpc>
              <a:buFontTx/>
              <a:buNone/>
            </a:pPr>
            <a:r>
              <a:rPr lang="fa-IR" altLang="en-US" sz="2400" b="1">
                <a:solidFill>
                  <a:srgbClr val="C00000"/>
                </a:solidFill>
                <a:cs typeface="B Jadid" pitchFamily="2" charset="0"/>
              </a:rPr>
              <a:t>10- امتناع از كمك به كسي كه در حالت اورژانس بوده و نياز فوري به </a:t>
            </a:r>
          </a:p>
          <a:p>
            <a:pPr algn="r" rtl="1" eaLnBrk="1" hangingPunct="1">
              <a:lnSpc>
                <a:spcPct val="90000"/>
              </a:lnSpc>
              <a:buFontTx/>
              <a:buNone/>
            </a:pPr>
            <a:r>
              <a:rPr lang="fa-IR" altLang="en-US" sz="2400" b="1">
                <a:solidFill>
                  <a:srgbClr val="C00000"/>
                </a:solidFill>
                <a:cs typeface="B Jadid" pitchFamily="2" charset="0"/>
              </a:rPr>
              <a:t>كمك هاي پزشكي دارد.</a:t>
            </a:r>
          </a:p>
          <a:p>
            <a:pPr algn="r" rtl="1" eaLnBrk="1" hangingPunct="1">
              <a:lnSpc>
                <a:spcPct val="80000"/>
              </a:lnSpc>
              <a:buFont typeface="Wingdings" panose="05000000000000000000" pitchFamily="2" charset="2"/>
              <a:buNone/>
            </a:pPr>
            <a:endParaRPr lang="fa-IR" altLang="en-US" sz="2400" b="1">
              <a:cs typeface="Yagut" pitchFamily="2"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938D85E-8CB0-ED41-8358-A24A0051678A}"/>
              </a:ext>
            </a:extLst>
          </p:cNvPr>
          <p:cNvSpPr>
            <a:spLocks noGrp="1"/>
          </p:cNvSpPr>
          <p:nvPr>
            <p:ph type="title"/>
          </p:nvPr>
        </p:nvSpPr>
        <p:spPr>
          <a:xfrm>
            <a:off x="1115616" y="2286000"/>
            <a:ext cx="8229600" cy="1143000"/>
          </a:xfrm>
        </p:spPr>
        <p:txBody>
          <a:bodyPr/>
          <a:lstStyle/>
          <a:p>
            <a:r>
              <a:rPr lang="fa-IR" dirty="0"/>
              <a:t>دکتر مریم بیگم یاسینی</a:t>
            </a:r>
            <a:br>
              <a:rPr lang="fa-IR" dirty="0"/>
            </a:br>
            <a:r>
              <a:rPr lang="fa-IR" dirty="0"/>
              <a:t>متخصص پزشکی قانونی</a:t>
            </a:r>
          </a:p>
        </p:txBody>
      </p:sp>
    </p:spTree>
    <p:extLst>
      <p:ext uri="{BB962C8B-B14F-4D97-AF65-F5344CB8AC3E}">
        <p14:creationId xmlns:p14="http://schemas.microsoft.com/office/powerpoint/2010/main" val="1810349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a:extLst>
              <a:ext uri="{FF2B5EF4-FFF2-40B4-BE49-F238E27FC236}">
                <a16:creationId xmlns:a16="http://schemas.microsoft.com/office/drawing/2014/main" id="{EEA8F271-DF40-48CA-A848-5AB3933621A5}"/>
              </a:ext>
            </a:extLst>
          </p:cNvPr>
          <p:cNvSpPr>
            <a:spLocks noChangeArrowheads="1"/>
          </p:cNvSpPr>
          <p:nvPr/>
        </p:nvSpPr>
        <p:spPr bwMode="auto">
          <a:xfrm>
            <a:off x="352425" y="533400"/>
            <a:ext cx="83693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ar-SA" altLang="en-US">
                <a:solidFill>
                  <a:srgbClr val="FFFF00"/>
                </a:solidFill>
              </a:rPr>
              <a:t>ماده 539 ق.م.ا :</a:t>
            </a:r>
          </a:p>
          <a:p>
            <a:pPr algn="just" rtl="1" eaLnBrk="1" hangingPunct="1">
              <a:spcBef>
                <a:spcPct val="50000"/>
              </a:spcBef>
            </a:pPr>
            <a:r>
              <a:rPr lang="ar-SA" altLang="en-US" sz="3600">
                <a:solidFill>
                  <a:srgbClr val="FFFF00"/>
                </a:solidFill>
              </a:rPr>
              <a:t>	هرگاه طبيب تصديق نامه برخلاف واقع درباره شخصي براي معافيت از خدمت در ادارات رسمي يا نظام وظيفه يا براي تقديم به مراجع قضائي بدهد به حبس از شش ماه تا دو سال يا به سه تا دوازده ميليون ريال جزاي نقدي محكوم خواهد شد.</a:t>
            </a:r>
          </a:p>
          <a:p>
            <a:pPr algn="just" rtl="1" eaLnBrk="1" hangingPunct="1">
              <a:spcBef>
                <a:spcPct val="50000"/>
              </a:spcBef>
            </a:pPr>
            <a:r>
              <a:rPr lang="ar-SA" altLang="en-US" sz="3600">
                <a:solidFill>
                  <a:srgbClr val="FFFF00"/>
                </a:solidFill>
              </a:rPr>
              <a:t>	و هرگاه تصديق نامه مزبور به واسطه اخذ مال يا وجهي انجام گرفته علاوه بر استرداد و ضبط آن بعنوان جريمه ، به مجازات مقرر براي رشوه گيرنده محكوم مي‌گردد.</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5587056C-57E1-4DEF-BB8C-9D3524E7BD54}"/>
              </a:ext>
            </a:extLst>
          </p:cNvPr>
          <p:cNvSpPr>
            <a:spLocks noGrp="1" noChangeArrowheads="1"/>
          </p:cNvSpPr>
          <p:nvPr>
            <p:ph type="subTitle" idx="1"/>
          </p:nvPr>
        </p:nvSpPr>
        <p:spPr>
          <a:xfrm>
            <a:off x="844550" y="1524000"/>
            <a:ext cx="7596188" cy="4495800"/>
          </a:xfrm>
        </p:spPr>
        <p:txBody>
          <a:bodyPr/>
          <a:lstStyle/>
          <a:p>
            <a:pPr algn="r">
              <a:spcBef>
                <a:spcPct val="0"/>
              </a:spcBef>
            </a:pPr>
            <a:r>
              <a:rPr lang="ar-SA" altLang="en-US" sz="4400" b="1">
                <a:solidFill>
                  <a:srgbClr val="FFFF00"/>
                </a:solidFill>
                <a:cs typeface="Lotus" pitchFamily="2" charset="0"/>
              </a:rPr>
              <a:t>ماده 468ق.م.ا :</a:t>
            </a:r>
            <a:endParaRPr lang="ar-SA" altLang="en-US" sz="2200" b="1">
              <a:solidFill>
                <a:srgbClr val="FFFF00"/>
              </a:solidFill>
              <a:cs typeface="Lotus" pitchFamily="2" charset="0"/>
            </a:endParaRPr>
          </a:p>
          <a:p>
            <a:pPr algn="just" rtl="1" eaLnBrk="1" hangingPunct="1"/>
            <a:r>
              <a:rPr lang="ar-SA" altLang="en-US" sz="3600" b="1">
                <a:solidFill>
                  <a:srgbClr val="FFFF00"/>
                </a:solidFill>
                <a:cs typeface="Lotus" pitchFamily="2" charset="0"/>
              </a:rPr>
              <a:t>اطباء و جراحان و ماماها و داروفروشان و</a:t>
            </a:r>
            <a:endParaRPr lang="fa-IR" altLang="en-US" sz="3600" b="1">
              <a:solidFill>
                <a:srgbClr val="FFFF00"/>
              </a:solidFill>
              <a:cs typeface="Lotus" pitchFamily="2" charset="0"/>
            </a:endParaRPr>
          </a:p>
          <a:p>
            <a:pPr algn="just" rtl="1" eaLnBrk="1" hangingPunct="1"/>
            <a:r>
              <a:rPr lang="ar-SA" altLang="en-US" sz="3600" b="1">
                <a:solidFill>
                  <a:srgbClr val="FFFF00"/>
                </a:solidFill>
                <a:cs typeface="Lotus" pitchFamily="2" charset="0"/>
              </a:rPr>
              <a:t> كليه كساني كه به مناسبت شغل يا حرفه خود محرم اسرار مي‌شوند هرگاه در غير از موارد قانوني ، اسرار مردم را افشا كنند به سه ماه و يك روز تا يك سال حبس و يا به يك ميليون و پانصد هزار تا شش ميليون ريال جزاي نقدي محكوم مي‌شوند.</a:t>
            </a:r>
            <a:endParaRPr lang="en-US" altLang="en-US" sz="3600" b="1">
              <a:solidFill>
                <a:srgbClr val="FFFF00"/>
              </a:solidFill>
              <a:cs typeface="Lotus" pitchFamily="2" charset="0"/>
            </a:endParaRPr>
          </a:p>
        </p:txBody>
      </p:sp>
      <p:sp>
        <p:nvSpPr>
          <p:cNvPr id="15363" name="Rectangle 7">
            <a:extLst>
              <a:ext uri="{FF2B5EF4-FFF2-40B4-BE49-F238E27FC236}">
                <a16:creationId xmlns:a16="http://schemas.microsoft.com/office/drawing/2014/main" id="{E54CB961-1F00-4D14-B4A6-85F15DEF3149}"/>
              </a:ext>
            </a:extLst>
          </p:cNvPr>
          <p:cNvSpPr>
            <a:spLocks noGrp="1" noChangeArrowheads="1"/>
          </p:cNvSpPr>
          <p:nvPr>
            <p:ph type="ctrTitle"/>
          </p:nvPr>
        </p:nvSpPr>
        <p:spPr>
          <a:xfrm>
            <a:off x="844550" y="533400"/>
            <a:ext cx="7772400" cy="671513"/>
          </a:xfrm>
        </p:spPr>
        <p:txBody>
          <a:bodyPr/>
          <a:lstStyle/>
          <a:p>
            <a:pPr eaLnBrk="1" hangingPunct="1"/>
            <a:r>
              <a:rPr lang="ar-SA" altLang="en-US" b="1">
                <a:solidFill>
                  <a:schemeClr val="bg1"/>
                </a:solidFill>
                <a:cs typeface="Lotus" pitchFamily="2" charset="0"/>
              </a:rPr>
              <a:t>افشاء سر</a:t>
            </a:r>
            <a:endParaRPr lang="en-US" altLang="en-US" b="1">
              <a:solidFill>
                <a:schemeClr val="bg1"/>
              </a:solidFill>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05C2A5F4-2AB3-49CE-A16B-7281F54CD8AB}"/>
              </a:ext>
            </a:extLst>
          </p:cNvPr>
          <p:cNvSpPr>
            <a:spLocks noChangeArrowheads="1"/>
          </p:cNvSpPr>
          <p:nvPr/>
        </p:nvSpPr>
        <p:spPr bwMode="auto">
          <a:xfrm>
            <a:off x="492125" y="1371600"/>
            <a:ext cx="80899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ar-SA" altLang="en-US">
                <a:solidFill>
                  <a:srgbClr val="FFFF00"/>
                </a:solidFill>
              </a:rPr>
              <a:t>ماده 540 ق.م.ا :</a:t>
            </a:r>
          </a:p>
          <a:p>
            <a:pPr algn="just" rtl="1" eaLnBrk="1" hangingPunct="1">
              <a:spcBef>
                <a:spcPct val="50000"/>
              </a:spcBef>
            </a:pPr>
            <a:r>
              <a:rPr lang="ar-SA" altLang="en-US" sz="3600">
                <a:solidFill>
                  <a:srgbClr val="FFFF00"/>
                </a:solidFill>
              </a:rPr>
              <a:t>	براي ساير تصديق نامه‌هاي خلاف واقع كه موجب ضرر شخص ثالثي باشد يا آن كه خسارتي بر خزانه دولت وارد آورد مرتكب علاوه بر جبران خسارت وارده به شلاق تا </a:t>
            </a:r>
            <a:r>
              <a:rPr lang="ar-SA" altLang="en-US" sz="3200" b="1">
                <a:solidFill>
                  <a:srgbClr val="FFFF00"/>
                </a:solidFill>
              </a:rPr>
              <a:t>74</a:t>
            </a:r>
            <a:r>
              <a:rPr lang="ar-SA" altLang="en-US" sz="3600">
                <a:solidFill>
                  <a:srgbClr val="FFFF00"/>
                </a:solidFill>
              </a:rPr>
              <a:t> ضربه يا به دويست هزار تا دوميليون ريال جزاي نقدي محكوم خواهد شد.</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0BFB61A-D4F2-48EE-8F0B-1DA7F4A7F982}"/>
              </a:ext>
            </a:extLst>
          </p:cNvPr>
          <p:cNvSpPr>
            <a:spLocks noChangeArrowheads="1"/>
          </p:cNvSpPr>
          <p:nvPr/>
        </p:nvSpPr>
        <p:spPr bwMode="auto">
          <a:xfrm>
            <a:off x="352425" y="985838"/>
            <a:ext cx="843915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ar-SA" altLang="en-US">
                <a:solidFill>
                  <a:srgbClr val="FFFF00"/>
                </a:solidFill>
              </a:rPr>
              <a:t>ماده 623 ق.م.ا :</a:t>
            </a:r>
          </a:p>
          <a:p>
            <a:pPr algn="just" rtl="1" eaLnBrk="1" hangingPunct="1">
              <a:spcBef>
                <a:spcPct val="50000"/>
              </a:spcBef>
            </a:pPr>
            <a:r>
              <a:rPr lang="ar-SA" altLang="en-US" sz="3600">
                <a:solidFill>
                  <a:srgbClr val="FFFF00"/>
                </a:solidFill>
              </a:rPr>
              <a:t>	هر كس به واسطه دادن ادويه يا وسائل ديگري موجب سقط جنين زن گردد به شش ماه تا يك سال حبس محكوم مي‌شود و اگر عالماً و عامداً زن حامله‌اي را دلالت به استعمال ادويه يا وسايل ديگري نمايد كه جنين وي سقط گردد به حبس از سه تا شش ماه محكوم خواهد شد مگر اينكه ثابت شود اين اقدام براي حفظ حيات مادر مي‌باشد و در هر مورد حكم به پرداخت ديه مطابق مقررات مربوط داده خواهد شد.</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5EFDCBF-4E6B-496F-A8D0-8A92F3F6A4EC}"/>
              </a:ext>
            </a:extLst>
          </p:cNvPr>
          <p:cNvSpPr>
            <a:spLocks noChangeArrowheads="1"/>
          </p:cNvSpPr>
          <p:nvPr/>
        </p:nvSpPr>
        <p:spPr bwMode="auto">
          <a:xfrm>
            <a:off x="492125" y="1398588"/>
            <a:ext cx="8229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ar-SA" altLang="en-US">
                <a:solidFill>
                  <a:srgbClr val="FFFF00"/>
                </a:solidFill>
              </a:rPr>
              <a:t>ماده 624 ق.م.ا :</a:t>
            </a:r>
          </a:p>
          <a:p>
            <a:pPr algn="just" rtl="1" eaLnBrk="1" hangingPunct="1">
              <a:spcBef>
                <a:spcPct val="50000"/>
              </a:spcBef>
            </a:pPr>
            <a:r>
              <a:rPr lang="ar-SA" altLang="en-US" sz="3600">
                <a:solidFill>
                  <a:srgbClr val="FFFF00"/>
                </a:solidFill>
              </a:rPr>
              <a:t>	اگر طبيب يا ماما يا داروفروش و اشخاصي كه بعنوان طبابت يا مامايي يا جراحي يا داروفروشي اقدام مي‌كنند وسايل سقط جنين فراهم سازند و يا مباشرت به اسقاط جنين نمايند به حبس از </a:t>
            </a:r>
            <a:r>
              <a:rPr lang="ar-SA" altLang="en-US" sz="4000" b="1">
                <a:solidFill>
                  <a:srgbClr val="FFFF00"/>
                </a:solidFill>
              </a:rPr>
              <a:t>دو</a:t>
            </a:r>
            <a:r>
              <a:rPr lang="ar-SA" altLang="en-US" sz="3600">
                <a:solidFill>
                  <a:srgbClr val="FFFF00"/>
                </a:solidFill>
              </a:rPr>
              <a:t> تا </a:t>
            </a:r>
            <a:r>
              <a:rPr lang="ar-SA" altLang="en-US" sz="4000" b="1">
                <a:solidFill>
                  <a:srgbClr val="FFFF00"/>
                </a:solidFill>
              </a:rPr>
              <a:t>پنج</a:t>
            </a:r>
            <a:r>
              <a:rPr lang="ar-SA" altLang="en-US" sz="3600">
                <a:solidFill>
                  <a:srgbClr val="FFFF00"/>
                </a:solidFill>
              </a:rPr>
              <a:t> سال محكوم خواهند شد و حكم به پرداخت ديه مطابق مقررات مربوط صورت خواهد پذيرفت.</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8A09A58-4BF7-45CF-900F-BF46D17B39C5}"/>
              </a:ext>
            </a:extLst>
          </p:cNvPr>
          <p:cNvSpPr>
            <a:spLocks noGrp="1" noChangeArrowheads="1"/>
          </p:cNvSpPr>
          <p:nvPr>
            <p:ph type="title"/>
          </p:nvPr>
        </p:nvSpPr>
        <p:spPr/>
        <p:txBody>
          <a:bodyPr/>
          <a:lstStyle/>
          <a:p>
            <a:pPr eaLnBrk="1" hangingPunct="1"/>
            <a:r>
              <a:rPr lang="ar-SA" altLang="en-US" sz="6000">
                <a:solidFill>
                  <a:srgbClr val="FF3300"/>
                </a:solidFill>
                <a:cs typeface="Titr" pitchFamily="2" charset="0"/>
              </a:rPr>
              <a:t>مسئوليت مدني</a:t>
            </a:r>
            <a:endParaRPr lang="en-US" altLang="en-US" sz="6000">
              <a:solidFill>
                <a:srgbClr val="FF3300"/>
              </a:solidFill>
              <a:cs typeface="Titr" pitchFamily="2" charset="0"/>
            </a:endParaRPr>
          </a:p>
        </p:txBody>
      </p:sp>
      <p:sp>
        <p:nvSpPr>
          <p:cNvPr id="14339" name="Rectangle 3">
            <a:extLst>
              <a:ext uri="{FF2B5EF4-FFF2-40B4-BE49-F238E27FC236}">
                <a16:creationId xmlns:a16="http://schemas.microsoft.com/office/drawing/2014/main" id="{9CED634E-CA3D-44BC-8E14-3DFD1B041B19}"/>
              </a:ext>
            </a:extLst>
          </p:cNvPr>
          <p:cNvSpPr>
            <a:spLocks noGrp="1" noChangeArrowheads="1"/>
          </p:cNvSpPr>
          <p:nvPr>
            <p:ph type="body" idx="1"/>
          </p:nvPr>
        </p:nvSpPr>
        <p:spPr>
          <a:xfrm>
            <a:off x="914400" y="1981200"/>
            <a:ext cx="7316788" cy="4114800"/>
          </a:xfrm>
        </p:spPr>
        <p:txBody>
          <a:bodyPr/>
          <a:lstStyle/>
          <a:p>
            <a:pPr algn="r" rtl="1" eaLnBrk="1" hangingPunct="1">
              <a:lnSpc>
                <a:spcPct val="90000"/>
              </a:lnSpc>
            </a:pPr>
            <a:r>
              <a:rPr lang="ar-SA" altLang="en-US" sz="4800">
                <a:cs typeface="Zar" pitchFamily="2" charset="0"/>
              </a:rPr>
              <a:t>ضرر متوجه شخص  </a:t>
            </a:r>
          </a:p>
          <a:p>
            <a:pPr algn="r" rtl="1" eaLnBrk="1" hangingPunct="1">
              <a:lnSpc>
                <a:spcPct val="90000"/>
              </a:lnSpc>
            </a:pPr>
            <a:endParaRPr lang="en-US" altLang="en-US" sz="4800">
              <a:cs typeface="Zar" pitchFamily="2" charset="0"/>
            </a:endParaRPr>
          </a:p>
          <a:p>
            <a:pPr algn="r" rtl="1" eaLnBrk="1" hangingPunct="1">
              <a:lnSpc>
                <a:spcPct val="90000"/>
              </a:lnSpc>
            </a:pPr>
            <a:r>
              <a:rPr lang="ar-SA" altLang="en-US" sz="4800">
                <a:cs typeface="Zar" pitchFamily="2" charset="0"/>
              </a:rPr>
              <a:t> قابل تقويم به پول </a:t>
            </a:r>
          </a:p>
          <a:p>
            <a:pPr algn="r" rtl="1" eaLnBrk="1" hangingPunct="1">
              <a:lnSpc>
                <a:spcPct val="90000"/>
              </a:lnSpc>
            </a:pPr>
            <a:endParaRPr lang="en-US" altLang="en-US" sz="4800">
              <a:cs typeface="Zar" pitchFamily="2" charset="0"/>
            </a:endParaRPr>
          </a:p>
          <a:p>
            <a:pPr algn="r" rtl="1" eaLnBrk="1" hangingPunct="1">
              <a:lnSpc>
                <a:spcPct val="90000"/>
              </a:lnSpc>
            </a:pPr>
            <a:r>
              <a:rPr lang="ar-SA" altLang="en-US" sz="4800">
                <a:cs typeface="Zar" pitchFamily="2" charset="0"/>
              </a:rPr>
              <a:t> هدف جبران ضرر و زيان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box(in)">
                                      <p:cBhvr>
                                        <p:cTn id="12" dur="500"/>
                                        <p:tgtEl>
                                          <p:spTgt spid="14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box(in)">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39">
                                            <p:txEl>
                                              <p:pRg st="4" end="4"/>
                                            </p:txEl>
                                          </p:spTgt>
                                        </p:tgtEl>
                                        <p:attrNameLst>
                                          <p:attrName>style.visibility</p:attrName>
                                        </p:attrNameLst>
                                      </p:cBhvr>
                                      <p:to>
                                        <p:strVal val="visible"/>
                                      </p:to>
                                    </p:set>
                                    <p:animEffect transition="in" filter="box(in)">
                                      <p:cBhvr>
                                        <p:cTn id="22"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2256BDC-381B-3449-8965-1A7D9ECE72B2}"/>
              </a:ext>
            </a:extLst>
          </p:cNvPr>
          <p:cNvSpPr>
            <a:spLocks noGrp="1"/>
          </p:cNvSpPr>
          <p:nvPr>
            <p:ph type="title"/>
          </p:nvPr>
        </p:nvSpPr>
        <p:spPr/>
        <p:txBody>
          <a:bodyPr/>
          <a:lstStyle/>
          <a:p>
            <a:r>
              <a:rPr lang="fa-IR">
                <a:solidFill>
                  <a:srgbClr val="FFFF00"/>
                </a:solidFill>
              </a:rPr>
              <a:t>تخلفات مدنی :</a:t>
            </a:r>
          </a:p>
        </p:txBody>
      </p:sp>
      <p:sp>
        <p:nvSpPr>
          <p:cNvPr id="3" name="نگهدارنده مکان محتوا 2">
            <a:extLst>
              <a:ext uri="{FF2B5EF4-FFF2-40B4-BE49-F238E27FC236}">
                <a16:creationId xmlns:a16="http://schemas.microsoft.com/office/drawing/2014/main" id="{5A8F667D-77EB-704F-9FFA-C0A7384FBB42}"/>
              </a:ext>
            </a:extLst>
          </p:cNvPr>
          <p:cNvSpPr>
            <a:spLocks noGrp="1"/>
          </p:cNvSpPr>
          <p:nvPr>
            <p:ph idx="1"/>
          </p:nvPr>
        </p:nvSpPr>
        <p:spPr/>
        <p:txBody>
          <a:bodyPr/>
          <a:lstStyle/>
          <a:p>
            <a:pPr marL="0" indent="0" algn="r">
              <a:buNone/>
            </a:pPr>
            <a:r>
              <a:rPr lang="fa-IR">
                <a:solidFill>
                  <a:srgbClr val="FFFF00"/>
                </a:solidFill>
              </a:rPr>
              <a:t>موارد قصور پزشکی رادر بر می گیرد</a:t>
            </a:r>
          </a:p>
          <a:p>
            <a:pPr marL="0" indent="0" algn="r">
              <a:buNone/>
            </a:pPr>
            <a:r>
              <a:rPr lang="fa-IR">
                <a:solidFill>
                  <a:srgbClr val="FFFF00"/>
                </a:solidFill>
              </a:rPr>
              <a:t>قابل بیمه شدن بوده</a:t>
            </a:r>
          </a:p>
          <a:p>
            <a:pPr marL="0" indent="0" algn="r">
              <a:buNone/>
            </a:pPr>
            <a:r>
              <a:rPr lang="fa-IR">
                <a:solidFill>
                  <a:srgbClr val="FFFF00"/>
                </a:solidFill>
              </a:rPr>
              <a:t>مانند جرایم شبه عمد و غیر عمد</a:t>
            </a:r>
          </a:p>
        </p:txBody>
      </p:sp>
    </p:spTree>
    <p:extLst>
      <p:ext uri="{BB962C8B-B14F-4D97-AF65-F5344CB8AC3E}">
        <p14:creationId xmlns:p14="http://schemas.microsoft.com/office/powerpoint/2010/main" val="1529150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1B935C1-9228-E241-8831-45BFACC8E087}"/>
              </a:ext>
            </a:extLst>
          </p:cNvPr>
          <p:cNvSpPr>
            <a:spLocks noGrp="1"/>
          </p:cNvSpPr>
          <p:nvPr>
            <p:ph type="title"/>
          </p:nvPr>
        </p:nvSpPr>
        <p:spPr/>
        <p:txBody>
          <a:bodyPr/>
          <a:lstStyle/>
          <a:p>
            <a:r>
              <a:rPr lang="fa-IR">
                <a:solidFill>
                  <a:srgbClr val="002060"/>
                </a:solidFill>
              </a:rPr>
              <a:t>تخلف مدنی قصور پزشکی</a:t>
            </a:r>
          </a:p>
        </p:txBody>
      </p:sp>
      <p:pic>
        <p:nvPicPr>
          <p:cNvPr id="4" name="تصویر 4">
            <a:extLst>
              <a:ext uri="{FF2B5EF4-FFF2-40B4-BE49-F238E27FC236}">
                <a16:creationId xmlns:a16="http://schemas.microsoft.com/office/drawing/2014/main" id="{E9DD9015-DA0A-E04E-8E2D-C7EB108F43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2572" y="2086429"/>
            <a:ext cx="6957786" cy="28574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16563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2F0E59B-C583-5D45-AC2B-01D794F7702B}"/>
              </a:ext>
            </a:extLst>
          </p:cNvPr>
          <p:cNvSpPr>
            <a:spLocks noGrp="1"/>
          </p:cNvSpPr>
          <p:nvPr>
            <p:ph type="title"/>
          </p:nvPr>
        </p:nvSpPr>
        <p:spPr/>
        <p:txBody>
          <a:bodyPr/>
          <a:lstStyle/>
          <a:p>
            <a:endParaRPr lang="fa-IR"/>
          </a:p>
        </p:txBody>
      </p:sp>
      <p:sp>
        <p:nvSpPr>
          <p:cNvPr id="3" name="نگهدارنده مکان محتوا 2">
            <a:extLst>
              <a:ext uri="{FF2B5EF4-FFF2-40B4-BE49-F238E27FC236}">
                <a16:creationId xmlns:a16="http://schemas.microsoft.com/office/drawing/2014/main" id="{AACA9618-E03B-E645-96E6-5FB34C61AEBA}"/>
              </a:ext>
            </a:extLst>
          </p:cNvPr>
          <p:cNvSpPr>
            <a:spLocks noGrp="1"/>
          </p:cNvSpPr>
          <p:nvPr>
            <p:ph idx="1"/>
          </p:nvPr>
        </p:nvSpPr>
        <p:spPr/>
        <p:txBody>
          <a:bodyPr/>
          <a:lstStyle/>
          <a:p>
            <a:pPr marL="857250" lvl="2" indent="0" algn="r">
              <a:buNone/>
            </a:pPr>
            <a:r>
              <a:rPr lang="fa-IR"/>
              <a:t>         </a:t>
            </a:r>
          </a:p>
          <a:p>
            <a:pPr marL="857250" lvl="2" indent="0" algn="r">
              <a:buNone/>
            </a:pPr>
            <a:endParaRPr lang="fa-IR"/>
          </a:p>
          <a:p>
            <a:pPr marL="857250" lvl="2" indent="0" algn="r">
              <a:buNone/>
            </a:pPr>
            <a:r>
              <a:rPr lang="fa-IR"/>
              <a:t>         </a:t>
            </a:r>
            <a:r>
              <a:rPr lang="fa-IR" sz="3600"/>
              <a:t>قصور             </a:t>
            </a:r>
          </a:p>
          <a:p>
            <a:pPr marL="857250" lvl="2" indent="0" algn="r">
              <a:buNone/>
            </a:pPr>
            <a:r>
              <a:rPr lang="fa-IR" sz="3600"/>
              <a:t>       </a:t>
            </a:r>
          </a:p>
          <a:p>
            <a:pPr marL="857250" lvl="2" indent="0" algn="r">
              <a:buNone/>
            </a:pPr>
            <a:r>
              <a:rPr lang="fa-IR" sz="3600"/>
              <a:t>      تقصیر</a:t>
            </a:r>
            <a:endParaRPr lang="fa-IR"/>
          </a:p>
        </p:txBody>
      </p:sp>
    </p:spTree>
    <p:extLst>
      <p:ext uri="{BB962C8B-B14F-4D97-AF65-F5344CB8AC3E}">
        <p14:creationId xmlns:p14="http://schemas.microsoft.com/office/powerpoint/2010/main" val="3010941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C0B9C98-DE75-44AF-818C-25209BB7097B}"/>
              </a:ext>
            </a:extLst>
          </p:cNvPr>
          <p:cNvSpPr>
            <a:spLocks noGrp="1" noChangeArrowheads="1"/>
          </p:cNvSpPr>
          <p:nvPr>
            <p:ph type="title"/>
          </p:nvPr>
        </p:nvSpPr>
        <p:spPr/>
        <p:txBody>
          <a:bodyPr/>
          <a:lstStyle/>
          <a:p>
            <a:pPr eaLnBrk="1" hangingPunct="1"/>
            <a:r>
              <a:rPr lang="fa-IR" altLang="en-US" sz="4000">
                <a:solidFill>
                  <a:schemeClr val="accent2"/>
                </a:solidFill>
              </a:rPr>
              <a:t>قصور چیست؟</a:t>
            </a:r>
            <a:endParaRPr lang="en-US" altLang="en-US" sz="4000">
              <a:solidFill>
                <a:schemeClr val="accent2"/>
              </a:solidFill>
            </a:endParaRPr>
          </a:p>
        </p:txBody>
      </p:sp>
      <p:sp>
        <p:nvSpPr>
          <p:cNvPr id="21507" name="Rectangle 3">
            <a:extLst>
              <a:ext uri="{FF2B5EF4-FFF2-40B4-BE49-F238E27FC236}">
                <a16:creationId xmlns:a16="http://schemas.microsoft.com/office/drawing/2014/main" id="{662DE742-7A8E-44E5-856B-3E76C6511EDF}"/>
              </a:ext>
            </a:extLst>
          </p:cNvPr>
          <p:cNvSpPr>
            <a:spLocks noGrp="1" noChangeArrowheads="1"/>
          </p:cNvSpPr>
          <p:nvPr>
            <p:ph type="body" idx="1"/>
          </p:nvPr>
        </p:nvSpPr>
        <p:spPr/>
        <p:txBody>
          <a:bodyPr/>
          <a:lstStyle/>
          <a:p>
            <a:pPr algn="r" rtl="1" eaLnBrk="1" hangingPunct="1"/>
            <a:r>
              <a:rPr lang="fa-IR" altLang="en-US"/>
              <a:t>قصور عبارت است از انحراف یا تخلف از</a:t>
            </a:r>
          </a:p>
          <a:p>
            <a:pPr algn="r" rtl="1" eaLnBrk="1" hangingPunct="1"/>
            <a:r>
              <a:rPr lang="fa-IR" altLang="en-US"/>
              <a:t> استانداردهای پذیرفته شده در نحوه ارائه خدمات </a:t>
            </a:r>
          </a:p>
          <a:p>
            <a:pPr algn="r" rtl="1" eaLnBrk="1" hangingPunct="1"/>
            <a:r>
              <a:rPr lang="fa-IR" altLang="en-US"/>
              <a:t>بهداشتی و درمانی به نحوی که منجر به آسیب</a:t>
            </a:r>
          </a:p>
          <a:p>
            <a:pPr algn="r" rtl="1" eaLnBrk="1" hangingPunct="1"/>
            <a:r>
              <a:rPr lang="fa-IR" altLang="en-US"/>
              <a:t> بیمار شود</a:t>
            </a: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3C0851-C9C8-9144-A5D2-5DAC85C6D242}"/>
              </a:ext>
            </a:extLst>
          </p:cNvPr>
          <p:cNvSpPr>
            <a:spLocks noGrp="1"/>
          </p:cNvSpPr>
          <p:nvPr>
            <p:ph type="title"/>
          </p:nvPr>
        </p:nvSpPr>
        <p:spPr/>
        <p:txBody>
          <a:bodyPr/>
          <a:lstStyle/>
          <a:p>
            <a:r>
              <a:rPr lang="fa-IR">
                <a:solidFill>
                  <a:srgbClr val="FFFF00"/>
                </a:solidFill>
              </a:rPr>
              <a:t>اهداف آموزشی</a:t>
            </a:r>
          </a:p>
        </p:txBody>
      </p:sp>
      <p:sp>
        <p:nvSpPr>
          <p:cNvPr id="3" name="نگهدارنده مکان محتوا 2">
            <a:extLst>
              <a:ext uri="{FF2B5EF4-FFF2-40B4-BE49-F238E27FC236}">
                <a16:creationId xmlns:a16="http://schemas.microsoft.com/office/drawing/2014/main" id="{CB0F3BCF-986D-AB45-8099-73588BF8C7E7}"/>
              </a:ext>
            </a:extLst>
          </p:cNvPr>
          <p:cNvSpPr>
            <a:spLocks noGrp="1"/>
          </p:cNvSpPr>
          <p:nvPr>
            <p:ph idx="1"/>
          </p:nvPr>
        </p:nvSpPr>
        <p:spPr/>
        <p:txBody>
          <a:bodyPr/>
          <a:lstStyle/>
          <a:p>
            <a:pPr algn="r" rtl="1"/>
            <a:r>
              <a:rPr lang="fa-IR"/>
              <a:t>آشنایی با قصور پزشکی</a:t>
            </a:r>
          </a:p>
          <a:p>
            <a:pPr algn="r" rtl="1"/>
            <a:r>
              <a:rPr lang="fa-IR"/>
              <a:t>عوامل ارتکاب قصور و جرایم پزشکی</a:t>
            </a:r>
          </a:p>
          <a:p>
            <a:pPr algn="r" rtl="1"/>
            <a:r>
              <a:rPr lang="fa-IR"/>
              <a:t>نحوه رسیدگی به تخلفات و قصور پزشکان</a:t>
            </a:r>
          </a:p>
        </p:txBody>
      </p:sp>
    </p:spTree>
    <p:extLst>
      <p:ext uri="{BB962C8B-B14F-4D97-AF65-F5344CB8AC3E}">
        <p14:creationId xmlns:p14="http://schemas.microsoft.com/office/powerpoint/2010/main" val="3784073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13BF7C6-E4EE-844E-9873-A54E426C07F0}"/>
              </a:ext>
            </a:extLst>
          </p:cNvPr>
          <p:cNvSpPr>
            <a:spLocks noGrp="1"/>
          </p:cNvSpPr>
          <p:nvPr>
            <p:ph type="title"/>
          </p:nvPr>
        </p:nvSpPr>
        <p:spPr/>
        <p:txBody>
          <a:bodyPr/>
          <a:lstStyle/>
          <a:p>
            <a:endParaRPr lang="fa-IR"/>
          </a:p>
        </p:txBody>
      </p:sp>
      <p:pic>
        <p:nvPicPr>
          <p:cNvPr id="4" name="تصویر 4">
            <a:extLst>
              <a:ext uri="{FF2B5EF4-FFF2-40B4-BE49-F238E27FC236}">
                <a16:creationId xmlns:a16="http://schemas.microsoft.com/office/drawing/2014/main" id="{5C1451A2-3FEC-7941-B982-DF5A21AA2A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8358" y="2016352"/>
            <a:ext cx="7498442" cy="33902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65322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29C1657-C309-A240-AA0B-B9E35BB0175A}"/>
              </a:ext>
            </a:extLst>
          </p:cNvPr>
          <p:cNvSpPr>
            <a:spLocks noGrp="1"/>
          </p:cNvSpPr>
          <p:nvPr>
            <p:ph type="title"/>
          </p:nvPr>
        </p:nvSpPr>
        <p:spPr/>
        <p:txBody>
          <a:bodyPr/>
          <a:lstStyle/>
          <a:p>
            <a:endParaRPr lang="fa-IR"/>
          </a:p>
        </p:txBody>
      </p:sp>
      <p:pic>
        <p:nvPicPr>
          <p:cNvPr id="4" name="تصویر 4">
            <a:extLst>
              <a:ext uri="{FF2B5EF4-FFF2-40B4-BE49-F238E27FC236}">
                <a16:creationId xmlns:a16="http://schemas.microsoft.com/office/drawing/2014/main" id="{11951FD9-11FE-3F4D-8EF8-B3D72843F4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5860" y="991281"/>
            <a:ext cx="6452997" cy="4525963"/>
          </a:xfrm>
          <a:prstGeom prst="roundRect">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876208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501C989-F7DC-E04C-A5B6-7D0CB6FA2EFF}"/>
              </a:ext>
            </a:extLst>
          </p:cNvPr>
          <p:cNvSpPr>
            <a:spLocks noGrp="1"/>
          </p:cNvSpPr>
          <p:nvPr>
            <p:ph type="title"/>
          </p:nvPr>
        </p:nvSpPr>
        <p:spPr/>
        <p:txBody>
          <a:bodyPr/>
          <a:lstStyle/>
          <a:p>
            <a:endParaRPr lang="fa-IR"/>
          </a:p>
        </p:txBody>
      </p:sp>
      <p:pic>
        <p:nvPicPr>
          <p:cNvPr id="4" name="تصویر 4">
            <a:extLst>
              <a:ext uri="{FF2B5EF4-FFF2-40B4-BE49-F238E27FC236}">
                <a16:creationId xmlns:a16="http://schemas.microsoft.com/office/drawing/2014/main" id="{6D104475-747D-3341-B19E-A53E94FA79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66018"/>
            <a:ext cx="8092781" cy="45259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550924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41D26F0-D47A-3549-A808-2740FBA5668F}"/>
              </a:ext>
            </a:extLst>
          </p:cNvPr>
          <p:cNvSpPr>
            <a:spLocks noGrp="1"/>
          </p:cNvSpPr>
          <p:nvPr>
            <p:ph type="title"/>
          </p:nvPr>
        </p:nvSpPr>
        <p:spPr/>
        <p:txBody>
          <a:bodyPr/>
          <a:lstStyle/>
          <a:p>
            <a:endParaRPr lang="fa-IR"/>
          </a:p>
        </p:txBody>
      </p:sp>
      <p:pic>
        <p:nvPicPr>
          <p:cNvPr id="4" name="تصویر 4">
            <a:extLst>
              <a:ext uri="{FF2B5EF4-FFF2-40B4-BE49-F238E27FC236}">
                <a16:creationId xmlns:a16="http://schemas.microsoft.com/office/drawing/2014/main" id="{2DD2CBA0-DAFB-B644-924D-6F98361E72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843" y="1637597"/>
            <a:ext cx="8229600" cy="40157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337615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A25581-EC2C-3D4C-925A-30558FA7D562}"/>
              </a:ext>
            </a:extLst>
          </p:cNvPr>
          <p:cNvSpPr>
            <a:spLocks noGrp="1"/>
          </p:cNvSpPr>
          <p:nvPr>
            <p:ph type="title"/>
          </p:nvPr>
        </p:nvSpPr>
        <p:spPr/>
        <p:txBody>
          <a:bodyPr/>
          <a:lstStyle/>
          <a:p>
            <a:endParaRPr lang="fa-IR"/>
          </a:p>
        </p:txBody>
      </p:sp>
      <p:pic>
        <p:nvPicPr>
          <p:cNvPr id="4" name="تصویر 4">
            <a:extLst>
              <a:ext uri="{FF2B5EF4-FFF2-40B4-BE49-F238E27FC236}">
                <a16:creationId xmlns:a16="http://schemas.microsoft.com/office/drawing/2014/main" id="{12B21BC9-1A72-994E-BD0B-9D820F8FB7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271" y="1579437"/>
            <a:ext cx="8229600" cy="36991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948980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F0EC09F-0728-134C-911A-E855E22EB61E}"/>
              </a:ext>
            </a:extLst>
          </p:cNvPr>
          <p:cNvSpPr>
            <a:spLocks noGrp="1"/>
          </p:cNvSpPr>
          <p:nvPr>
            <p:ph type="title"/>
          </p:nvPr>
        </p:nvSpPr>
        <p:spPr/>
        <p:txBody>
          <a:bodyPr/>
          <a:lstStyle/>
          <a:p>
            <a:endParaRPr lang="fa-IR"/>
          </a:p>
        </p:txBody>
      </p:sp>
      <p:pic>
        <p:nvPicPr>
          <p:cNvPr id="4" name="تصویر 4">
            <a:extLst>
              <a:ext uri="{FF2B5EF4-FFF2-40B4-BE49-F238E27FC236}">
                <a16:creationId xmlns:a16="http://schemas.microsoft.com/office/drawing/2014/main" id="{7E54CFDE-64E2-5D4F-85B8-2DE2AC2648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2702" y="1272495"/>
            <a:ext cx="7002737" cy="45259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23956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B52C13-207E-8145-B56F-69601A477855}"/>
              </a:ext>
            </a:extLst>
          </p:cNvPr>
          <p:cNvSpPr>
            <a:spLocks noGrp="1"/>
          </p:cNvSpPr>
          <p:nvPr>
            <p:ph type="title"/>
          </p:nvPr>
        </p:nvSpPr>
        <p:spPr/>
        <p:txBody>
          <a:bodyPr/>
          <a:lstStyle/>
          <a:p>
            <a:r>
              <a:rPr lang="fa-IR">
                <a:solidFill>
                  <a:schemeClr val="accent3"/>
                </a:solidFill>
              </a:rPr>
              <a:t>تخلفات انتظامی :</a:t>
            </a:r>
          </a:p>
        </p:txBody>
      </p:sp>
      <p:sp>
        <p:nvSpPr>
          <p:cNvPr id="3" name="نگهدارنده مکان محتوا 2">
            <a:extLst>
              <a:ext uri="{FF2B5EF4-FFF2-40B4-BE49-F238E27FC236}">
                <a16:creationId xmlns:a16="http://schemas.microsoft.com/office/drawing/2014/main" id="{7F9BBCC1-7D33-D44C-AE8A-1D66BF53F092}"/>
              </a:ext>
            </a:extLst>
          </p:cNvPr>
          <p:cNvSpPr>
            <a:spLocks noGrp="1"/>
          </p:cNvSpPr>
          <p:nvPr>
            <p:ph idx="1"/>
          </p:nvPr>
        </p:nvSpPr>
        <p:spPr/>
        <p:txBody>
          <a:bodyPr/>
          <a:lstStyle/>
          <a:p>
            <a:pPr marL="457200" lvl="1" indent="0" algn="r">
              <a:buNone/>
            </a:pPr>
            <a:r>
              <a:rPr lang="fa-IR">
                <a:solidFill>
                  <a:schemeClr val="accent3"/>
                </a:solidFill>
              </a:rPr>
              <a:t>بیمار آسیبی ندیده</a:t>
            </a:r>
          </a:p>
          <a:p>
            <a:pPr marL="457200" lvl="1" indent="0" algn="r">
              <a:buNone/>
            </a:pPr>
            <a:r>
              <a:rPr lang="fa-IR">
                <a:solidFill>
                  <a:schemeClr val="accent3"/>
                </a:solidFill>
              </a:rPr>
              <a:t>تاخیر در ویزیت</a:t>
            </a:r>
          </a:p>
          <a:p>
            <a:pPr marL="457200" lvl="1" indent="0" algn="r">
              <a:buNone/>
            </a:pPr>
            <a:r>
              <a:rPr lang="fa-IR">
                <a:solidFill>
                  <a:schemeClr val="accent3"/>
                </a:solidFill>
              </a:rPr>
              <a:t>قابل بیمه شدن نیست</a:t>
            </a:r>
          </a:p>
          <a:p>
            <a:pPr marL="457200" lvl="1" indent="0" algn="r">
              <a:buNone/>
            </a:pPr>
            <a:r>
              <a:rPr lang="fa-IR">
                <a:solidFill>
                  <a:schemeClr val="accent3"/>
                </a:solidFill>
              </a:rPr>
              <a:t>افشای سر بیمار(</a:t>
            </a:r>
            <a:r>
              <a:rPr lang="fa-IR">
                <a:solidFill>
                  <a:srgbClr val="FFFF00"/>
                </a:solidFill>
              </a:rPr>
              <a:t>تخلف کیفری نیز محسوب می شود)</a:t>
            </a:r>
            <a:endParaRPr lang="fa-IR">
              <a:solidFill>
                <a:schemeClr val="accent3"/>
              </a:solidFill>
            </a:endParaRPr>
          </a:p>
        </p:txBody>
      </p:sp>
    </p:spTree>
    <p:extLst>
      <p:ext uri="{BB962C8B-B14F-4D97-AF65-F5344CB8AC3E}">
        <p14:creationId xmlns:p14="http://schemas.microsoft.com/office/powerpoint/2010/main" val="1488037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A516FCF-373B-EF4A-8D3D-3B762725F03F}"/>
              </a:ext>
            </a:extLst>
          </p:cNvPr>
          <p:cNvSpPr>
            <a:spLocks noGrp="1"/>
          </p:cNvSpPr>
          <p:nvPr>
            <p:ph type="title"/>
          </p:nvPr>
        </p:nvSpPr>
        <p:spPr/>
        <p:txBody>
          <a:bodyPr/>
          <a:lstStyle/>
          <a:p>
            <a:endParaRPr lang="fa-IR"/>
          </a:p>
        </p:txBody>
      </p:sp>
      <p:pic>
        <p:nvPicPr>
          <p:cNvPr id="4" name="تصویر 4">
            <a:extLst>
              <a:ext uri="{FF2B5EF4-FFF2-40B4-BE49-F238E27FC236}">
                <a16:creationId xmlns:a16="http://schemas.microsoft.com/office/drawing/2014/main" id="{8D7C872A-46A9-E240-BF03-3F2025CF2C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43706"/>
            <a:ext cx="8229600" cy="44389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249081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D6B697B-F077-104B-8C2A-B4BF87002352}"/>
              </a:ext>
            </a:extLst>
          </p:cNvPr>
          <p:cNvSpPr>
            <a:spLocks noGrp="1"/>
          </p:cNvSpPr>
          <p:nvPr>
            <p:ph type="title"/>
          </p:nvPr>
        </p:nvSpPr>
        <p:spPr/>
        <p:txBody>
          <a:bodyPr/>
          <a:lstStyle/>
          <a:p>
            <a:endParaRPr lang="fa-IR"/>
          </a:p>
        </p:txBody>
      </p:sp>
      <p:pic>
        <p:nvPicPr>
          <p:cNvPr id="4" name="تصویر 4">
            <a:extLst>
              <a:ext uri="{FF2B5EF4-FFF2-40B4-BE49-F238E27FC236}">
                <a16:creationId xmlns:a16="http://schemas.microsoft.com/office/drawing/2014/main" id="{B5EC38BD-ED3E-414E-944A-21DEC3F181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7860" y="1181781"/>
            <a:ext cx="7148280" cy="48743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60968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A15242F-E0B6-47C6-906A-F880F49C1F77}"/>
              </a:ext>
            </a:extLst>
          </p:cNvPr>
          <p:cNvSpPr>
            <a:spLocks noGrp="1" noChangeArrowheads="1"/>
          </p:cNvSpPr>
          <p:nvPr>
            <p:ph type="title"/>
          </p:nvPr>
        </p:nvSpPr>
        <p:spPr>
          <a:xfrm>
            <a:off x="1371600" y="685800"/>
            <a:ext cx="7772400" cy="1143000"/>
          </a:xfrm>
        </p:spPr>
        <p:txBody>
          <a:bodyPr/>
          <a:lstStyle/>
          <a:p>
            <a:pPr eaLnBrk="1" hangingPunct="1"/>
            <a:r>
              <a:rPr lang="ar-SA" altLang="en-US" sz="6600">
                <a:solidFill>
                  <a:srgbClr val="663300"/>
                </a:solidFill>
                <a:cs typeface="Titr" pitchFamily="2" charset="0"/>
              </a:rPr>
              <a:t>مسئوليت انضباطي</a:t>
            </a:r>
            <a:r>
              <a:rPr lang="en-US" altLang="en-US"/>
              <a:t> </a:t>
            </a:r>
          </a:p>
        </p:txBody>
      </p:sp>
      <p:sp>
        <p:nvSpPr>
          <p:cNvPr id="16387" name="Rectangle 3">
            <a:extLst>
              <a:ext uri="{FF2B5EF4-FFF2-40B4-BE49-F238E27FC236}">
                <a16:creationId xmlns:a16="http://schemas.microsoft.com/office/drawing/2014/main" id="{B3A05C3B-6134-4EE6-900E-AEF088B4C944}"/>
              </a:ext>
            </a:extLst>
          </p:cNvPr>
          <p:cNvSpPr>
            <a:spLocks noGrp="1" noChangeArrowheads="1"/>
          </p:cNvSpPr>
          <p:nvPr>
            <p:ph type="body" idx="1"/>
          </p:nvPr>
        </p:nvSpPr>
        <p:spPr>
          <a:xfrm>
            <a:off x="838200" y="2590800"/>
            <a:ext cx="7848600" cy="2362200"/>
          </a:xfrm>
        </p:spPr>
        <p:txBody>
          <a:bodyPr/>
          <a:lstStyle/>
          <a:p>
            <a:pPr algn="ctr" rtl="1" eaLnBrk="1" hangingPunct="1"/>
            <a:r>
              <a:rPr lang="ar-SA" altLang="en-US" sz="4000">
                <a:cs typeface="Titr" pitchFamily="2" charset="0"/>
              </a:rPr>
              <a:t>مسئوليت ناشي از عدم رعايت قوانين و مقررات و ضوابط  حرفه اي و شغلي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Horizontal)">
                                      <p:cBhvr>
                                        <p:cTn id="7" dur="500"/>
                                        <p:tgtEl>
                                          <p:spTgt spid="16386"/>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387">
                                            <p:txEl>
                                              <p:pRg st="0" end="0"/>
                                            </p:txEl>
                                          </p:spTgt>
                                        </p:tgtEl>
                                        <p:attrNameLst>
                                          <p:attrName>style.visibility</p:attrName>
                                        </p:attrNameLst>
                                      </p:cBhvr>
                                      <p:to>
                                        <p:strVal val="visible"/>
                                      </p:to>
                                    </p:set>
                                    <p:anim to="" calcmode="lin" valueType="num">
                                      <p:cBhvr>
                                        <p:cTn id="12" dur="1" fill="hold"/>
                                        <p:tgtEl>
                                          <p:spTgt spid="16387">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325C872-EE4C-6D4E-9B29-9A7D6E30498C}"/>
              </a:ext>
            </a:extLst>
          </p:cNvPr>
          <p:cNvSpPr>
            <a:spLocks noGrp="1"/>
          </p:cNvSpPr>
          <p:nvPr>
            <p:ph type="title"/>
          </p:nvPr>
        </p:nvSpPr>
        <p:spPr/>
        <p:txBody>
          <a:bodyPr/>
          <a:lstStyle/>
          <a:p>
            <a:r>
              <a:rPr lang="fa-IR">
                <a:solidFill>
                  <a:srgbClr val="FF0000"/>
                </a:solidFill>
              </a:rPr>
              <a:t>توجه به مفاهیم:</a:t>
            </a:r>
          </a:p>
        </p:txBody>
      </p:sp>
      <p:sp>
        <p:nvSpPr>
          <p:cNvPr id="3" name="نگهدارنده مکان محتوا 2">
            <a:extLst>
              <a:ext uri="{FF2B5EF4-FFF2-40B4-BE49-F238E27FC236}">
                <a16:creationId xmlns:a16="http://schemas.microsoft.com/office/drawing/2014/main" id="{D0775D88-E927-6347-AD75-62314DB0CE20}"/>
              </a:ext>
            </a:extLst>
          </p:cNvPr>
          <p:cNvSpPr>
            <a:spLocks noGrp="1"/>
          </p:cNvSpPr>
          <p:nvPr>
            <p:ph idx="1"/>
          </p:nvPr>
        </p:nvSpPr>
        <p:spPr/>
        <p:txBody>
          <a:bodyPr/>
          <a:lstStyle/>
          <a:p>
            <a:pPr marL="0" indent="0" algn="r">
              <a:buNone/>
            </a:pPr>
            <a:r>
              <a:rPr lang="fa-IR">
                <a:solidFill>
                  <a:srgbClr val="FFFF00"/>
                </a:solidFill>
              </a:rPr>
              <a:t>مسئولیت </a:t>
            </a:r>
          </a:p>
          <a:p>
            <a:pPr marL="0" indent="0" algn="r">
              <a:buNone/>
            </a:pPr>
            <a:r>
              <a:rPr lang="fa-IR">
                <a:solidFill>
                  <a:srgbClr val="FFFF00"/>
                </a:solidFill>
              </a:rPr>
              <a:t>جرم</a:t>
            </a:r>
          </a:p>
          <a:p>
            <a:pPr marL="0" indent="0" algn="r">
              <a:buNone/>
            </a:pPr>
            <a:r>
              <a:rPr lang="fa-IR">
                <a:solidFill>
                  <a:srgbClr val="FFFF00"/>
                </a:solidFill>
              </a:rPr>
              <a:t>تخلف </a:t>
            </a:r>
          </a:p>
          <a:p>
            <a:pPr marL="0" indent="0" algn="r">
              <a:buNone/>
            </a:pPr>
            <a:r>
              <a:rPr lang="fa-IR">
                <a:solidFill>
                  <a:srgbClr val="FFFF00"/>
                </a:solidFill>
              </a:rPr>
              <a:t>قصور</a:t>
            </a:r>
          </a:p>
          <a:p>
            <a:pPr marL="0" indent="0" algn="r">
              <a:buNone/>
            </a:pPr>
            <a:r>
              <a:rPr lang="fa-IR">
                <a:solidFill>
                  <a:srgbClr val="FFFF00"/>
                </a:solidFill>
              </a:rPr>
              <a:t>تقصیر</a:t>
            </a:r>
          </a:p>
        </p:txBody>
      </p:sp>
    </p:spTree>
    <p:extLst>
      <p:ext uri="{BB962C8B-B14F-4D97-AF65-F5344CB8AC3E}">
        <p14:creationId xmlns:p14="http://schemas.microsoft.com/office/powerpoint/2010/main" val="3516173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BAD8D4C-1D1E-4822-BC59-0D4B144514BB}"/>
              </a:ext>
            </a:extLst>
          </p:cNvPr>
          <p:cNvSpPr>
            <a:spLocks noGrp="1" noChangeArrowheads="1"/>
          </p:cNvSpPr>
          <p:nvPr>
            <p:ph type="title"/>
          </p:nvPr>
        </p:nvSpPr>
        <p:spPr/>
        <p:txBody>
          <a:bodyPr/>
          <a:lstStyle/>
          <a:p>
            <a:pPr algn="r" eaLnBrk="1" hangingPunct="1"/>
            <a:r>
              <a:rPr lang="fa-IR" altLang="en-US">
                <a:solidFill>
                  <a:schemeClr val="accent2"/>
                </a:solidFill>
              </a:rPr>
              <a:t>دسته بندی کلی جرائم وتخلفات پزشکی</a:t>
            </a:r>
            <a:endParaRPr lang="en-US" altLang="en-US">
              <a:solidFill>
                <a:schemeClr val="accent2"/>
              </a:solidFill>
            </a:endParaRPr>
          </a:p>
        </p:txBody>
      </p:sp>
      <p:sp>
        <p:nvSpPr>
          <p:cNvPr id="11267" name="Rectangle 3">
            <a:extLst>
              <a:ext uri="{FF2B5EF4-FFF2-40B4-BE49-F238E27FC236}">
                <a16:creationId xmlns:a16="http://schemas.microsoft.com/office/drawing/2014/main" id="{F7780D7C-9E36-4CAC-B3B6-D95A308BA158}"/>
              </a:ext>
            </a:extLst>
          </p:cNvPr>
          <p:cNvSpPr>
            <a:spLocks noGrp="1" noChangeArrowheads="1"/>
          </p:cNvSpPr>
          <p:nvPr>
            <p:ph type="body" idx="1"/>
          </p:nvPr>
        </p:nvSpPr>
        <p:spPr/>
        <p:txBody>
          <a:bodyPr/>
          <a:lstStyle/>
          <a:p>
            <a:pPr algn="r" eaLnBrk="1" hangingPunct="1">
              <a:buFont typeface="Wingdings" panose="05000000000000000000" pitchFamily="2" charset="2"/>
              <a:buNone/>
            </a:pPr>
            <a:r>
              <a:rPr lang="fa-IR" altLang="en-US"/>
              <a:t>1- تخلفات کیفری (جرم یا بزه)</a:t>
            </a:r>
          </a:p>
          <a:p>
            <a:pPr algn="r" eaLnBrk="1" hangingPunct="1">
              <a:buFont typeface="Wingdings" panose="05000000000000000000" pitchFamily="2" charset="2"/>
              <a:buNone/>
            </a:pPr>
            <a:endParaRPr lang="fa-IR" altLang="en-US"/>
          </a:p>
          <a:p>
            <a:pPr algn="r" eaLnBrk="1" hangingPunct="1">
              <a:buFont typeface="Wingdings" panose="05000000000000000000" pitchFamily="2" charset="2"/>
              <a:buNone/>
            </a:pPr>
            <a:r>
              <a:rPr lang="fa-IR" altLang="en-US"/>
              <a:t>2- تخلفات انتظامی</a:t>
            </a:r>
          </a:p>
          <a:p>
            <a:pPr algn="r" eaLnBrk="1" hangingPunct="1">
              <a:buFont typeface="Wingdings" panose="05000000000000000000" pitchFamily="2" charset="2"/>
              <a:buNone/>
            </a:pPr>
            <a:endParaRPr lang="fa-IR" altLang="en-US"/>
          </a:p>
          <a:p>
            <a:pPr algn="r" eaLnBrk="1" hangingPunct="1">
              <a:buFont typeface="Wingdings" panose="05000000000000000000" pitchFamily="2" charset="2"/>
              <a:buNone/>
            </a:pPr>
            <a:r>
              <a:rPr lang="fa-IR" altLang="en-US"/>
              <a:t>3- موارد مرتبط با کمیسیون ماده 11 تعزیرات حکومتی</a:t>
            </a:r>
          </a:p>
          <a:p>
            <a:pPr algn="r" eaLnBrk="1" hangingPunct="1">
              <a:buFont typeface="Wingdings" panose="05000000000000000000" pitchFamily="2" charset="2"/>
              <a:buNone/>
            </a:pPr>
            <a:endParaRPr lang="fa-IR" altLang="en-US"/>
          </a:p>
          <a:p>
            <a:pPr algn="r" eaLnBrk="1" hangingPunct="1">
              <a:buFont typeface="Wingdings" panose="05000000000000000000" pitchFamily="2" charset="2"/>
              <a:buNone/>
            </a:pPr>
            <a:r>
              <a:rPr lang="fa-IR" altLang="en-US"/>
              <a:t>4- قصور پزشکی</a:t>
            </a:r>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F0884918-FBC4-4208-BC62-4B26754507FC}"/>
              </a:ext>
            </a:extLst>
          </p:cNvPr>
          <p:cNvSpPr>
            <a:spLocks noGrp="1"/>
          </p:cNvSpPr>
          <p:nvPr>
            <p:ph idx="1"/>
          </p:nvPr>
        </p:nvSpPr>
        <p:spPr>
          <a:xfrm>
            <a:off x="457200" y="549275"/>
            <a:ext cx="8229600" cy="5576888"/>
          </a:xfrm>
        </p:spPr>
        <p:txBody>
          <a:bodyPr/>
          <a:lstStyle/>
          <a:p>
            <a:pPr algn="r" rtl="1"/>
            <a:r>
              <a:rPr lang="fa-IR" altLang="en-US" sz="3600" b="1">
                <a:solidFill>
                  <a:srgbClr val="FFFF00"/>
                </a:solidFill>
              </a:rPr>
              <a:t>ماده 295- هرگاه کسی فعلی که انجام آن را برعهده گرفته یا وظیفه خاصی را که قانون بر عهده او گذاشته است، ترک کند و به سبب آن، جنایتی واقع شود، چنانچه توانایی انجام آن فعل را داشته است جنایت حاصل به او مستند می‌شود و حسب مورد عمدی، شبه‌عمدی، یا خطای محض است، مانند این که مادر یا دایهای که شیر دادن را برعهده گرفته است، کودک را شیر ندهد یا پزشک یا پرستار وظیفه قانونی خود را ترک کند.</a:t>
            </a:r>
            <a:br>
              <a:rPr lang="fa-IR" altLang="en-US" sz="3600" b="1">
                <a:solidFill>
                  <a:srgbClr val="FFFF00"/>
                </a:solidFill>
              </a:rPr>
            </a:br>
            <a:endParaRPr lang="en-US" altLang="en-US" sz="3600" b="1">
              <a:solidFill>
                <a:srgbClr val="FFFF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6F015D8-0E29-4D8F-9088-66FA389A69D5}"/>
              </a:ext>
            </a:extLst>
          </p:cNvPr>
          <p:cNvSpPr>
            <a:spLocks noGrp="1" noChangeArrowheads="1"/>
          </p:cNvSpPr>
          <p:nvPr>
            <p:ph type="title"/>
          </p:nvPr>
        </p:nvSpPr>
        <p:spPr/>
        <p:txBody>
          <a:bodyPr/>
          <a:lstStyle/>
          <a:p>
            <a:pPr rtl="1" eaLnBrk="1" hangingPunct="1"/>
            <a:r>
              <a:rPr lang="fa-IR" altLang="en-US">
                <a:solidFill>
                  <a:schemeClr val="accent2"/>
                </a:solidFill>
              </a:rPr>
              <a:t>چند نکته آماری</a:t>
            </a:r>
            <a:endParaRPr lang="en-US" altLang="en-US">
              <a:solidFill>
                <a:schemeClr val="accent2"/>
              </a:solidFill>
            </a:endParaRPr>
          </a:p>
        </p:txBody>
      </p:sp>
      <p:sp>
        <p:nvSpPr>
          <p:cNvPr id="23555" name="Rectangle 3">
            <a:extLst>
              <a:ext uri="{FF2B5EF4-FFF2-40B4-BE49-F238E27FC236}">
                <a16:creationId xmlns:a16="http://schemas.microsoft.com/office/drawing/2014/main" id="{530B9A94-3DDE-41CB-9FCC-D69E981AD3E5}"/>
              </a:ext>
            </a:extLst>
          </p:cNvPr>
          <p:cNvSpPr>
            <a:spLocks noGrp="1" noChangeArrowheads="1"/>
          </p:cNvSpPr>
          <p:nvPr>
            <p:ph type="body" idx="1"/>
          </p:nvPr>
        </p:nvSpPr>
        <p:spPr/>
        <p:txBody>
          <a:bodyPr/>
          <a:lstStyle/>
          <a:p>
            <a:pPr algn="r" rtl="1" eaLnBrk="1" hangingPunct="1">
              <a:lnSpc>
                <a:spcPct val="90000"/>
              </a:lnSpc>
            </a:pPr>
            <a:r>
              <a:rPr lang="fa-IR" altLang="en-US"/>
              <a:t>بر اساس مطالعات مختلف انجام شده تخمین زده می شود که:</a:t>
            </a:r>
          </a:p>
          <a:p>
            <a:pPr algn="r" rtl="1" eaLnBrk="1" hangingPunct="1">
              <a:lnSpc>
                <a:spcPct val="90000"/>
              </a:lnSpc>
              <a:buFont typeface="Wingdings" panose="05000000000000000000" pitchFamily="2" charset="2"/>
              <a:buNone/>
            </a:pPr>
            <a:r>
              <a:rPr lang="fa-IR" altLang="en-US"/>
              <a:t>1- حدود یک پنجم از پرونده های ارجاع شده جهت رسیدگی،واجد قصور واقعی است.</a:t>
            </a:r>
          </a:p>
          <a:p>
            <a:pPr algn="r" rtl="1" eaLnBrk="1" hangingPunct="1">
              <a:lnSpc>
                <a:spcPct val="90000"/>
              </a:lnSpc>
              <a:buFont typeface="Wingdings" panose="05000000000000000000" pitchFamily="2" charset="2"/>
              <a:buNone/>
            </a:pPr>
            <a:r>
              <a:rPr lang="fa-IR" altLang="en-US"/>
              <a:t>2- به ازای هر شکایت کتبی صد شکایت شفاهی وجود دارد.</a:t>
            </a:r>
          </a:p>
          <a:p>
            <a:pPr algn="r" rtl="1" eaLnBrk="1" hangingPunct="1">
              <a:lnSpc>
                <a:spcPct val="90000"/>
              </a:lnSpc>
              <a:buFont typeface="Wingdings" panose="05000000000000000000" pitchFamily="2" charset="2"/>
              <a:buNone/>
            </a:pPr>
            <a:r>
              <a:rPr lang="fa-IR" altLang="en-US"/>
              <a:t>3- به ازای هر شکایت شفاهی چهار بیمار ناراضی وجود دارد.</a:t>
            </a:r>
          </a:p>
          <a:p>
            <a:pPr algn="r" rtl="1" eaLnBrk="1" hangingPunct="1">
              <a:lnSpc>
                <a:spcPct val="90000"/>
              </a:lnSpc>
              <a:buFont typeface="Wingdings" panose="05000000000000000000" pitchFamily="2" charset="2"/>
              <a:buNone/>
            </a:pPr>
            <a:r>
              <a:rPr lang="fa-IR" altLang="en-US"/>
              <a:t>بنابراین میتوان گفت،احتمالا به ازای هر شکایت کتبی چهارصد بیمار ناراضی وجود دارد.</a:t>
            </a:r>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06C21F3-E5E5-4233-A785-FC5259124C3F}"/>
              </a:ext>
            </a:extLst>
          </p:cNvPr>
          <p:cNvSpPr>
            <a:spLocks noGrp="1" noChangeArrowheads="1"/>
          </p:cNvSpPr>
          <p:nvPr>
            <p:ph type="title"/>
          </p:nvPr>
        </p:nvSpPr>
        <p:spPr/>
        <p:txBody>
          <a:bodyPr>
            <a:normAutofit fontScale="90000"/>
          </a:bodyPr>
          <a:lstStyle/>
          <a:p>
            <a:pPr algn="r" eaLnBrk="1" hangingPunct="1">
              <a:defRPr/>
            </a:pPr>
            <a:r>
              <a:rPr lang="fa-IR">
                <a:solidFill>
                  <a:schemeClr val="accent2"/>
                </a:solidFill>
              </a:rPr>
              <a:t>مبانی لازم برای احراز واثبات قصور پزشکی</a:t>
            </a:r>
            <a:endParaRPr lang="en-US">
              <a:solidFill>
                <a:schemeClr val="accent2"/>
              </a:solidFill>
            </a:endParaRPr>
          </a:p>
        </p:txBody>
      </p:sp>
      <p:sp>
        <p:nvSpPr>
          <p:cNvPr id="24579" name="Rectangle 3">
            <a:extLst>
              <a:ext uri="{FF2B5EF4-FFF2-40B4-BE49-F238E27FC236}">
                <a16:creationId xmlns:a16="http://schemas.microsoft.com/office/drawing/2014/main" id="{A71A5E9F-9FD6-4812-8DE2-5AA8D924E6CD}"/>
              </a:ext>
            </a:extLst>
          </p:cNvPr>
          <p:cNvSpPr>
            <a:spLocks noGrp="1" noChangeArrowheads="1"/>
          </p:cNvSpPr>
          <p:nvPr>
            <p:ph type="body" idx="1"/>
          </p:nvPr>
        </p:nvSpPr>
        <p:spPr/>
        <p:txBody>
          <a:bodyPr/>
          <a:lstStyle/>
          <a:p>
            <a:pPr algn="r" rtl="1" eaLnBrk="1" hangingPunct="1">
              <a:buFont typeface="Wingdings" panose="05000000000000000000" pitchFamily="2" charset="2"/>
              <a:buNone/>
            </a:pPr>
            <a:r>
              <a:rPr lang="fa-IR" altLang="en-US"/>
              <a:t>1- وظیفه (</a:t>
            </a:r>
            <a:r>
              <a:rPr lang="en-US" altLang="en-US"/>
              <a:t>duty</a:t>
            </a:r>
            <a:r>
              <a:rPr lang="fa-IR" altLang="en-US"/>
              <a:t>)</a:t>
            </a:r>
          </a:p>
          <a:p>
            <a:pPr algn="r" eaLnBrk="1" hangingPunct="1">
              <a:buFont typeface="Wingdings" panose="05000000000000000000" pitchFamily="2" charset="2"/>
              <a:buNone/>
            </a:pPr>
            <a:endParaRPr lang="fa-IR" altLang="en-US"/>
          </a:p>
          <a:p>
            <a:pPr algn="r" rtl="1" eaLnBrk="1" hangingPunct="1">
              <a:buFont typeface="Wingdings" panose="05000000000000000000" pitchFamily="2" charset="2"/>
              <a:buNone/>
            </a:pPr>
            <a:r>
              <a:rPr lang="fa-IR" altLang="en-US"/>
              <a:t>2- تخطی (</a:t>
            </a:r>
            <a:r>
              <a:rPr lang="en-US" altLang="en-US"/>
              <a:t>dereliction</a:t>
            </a:r>
            <a:r>
              <a:rPr lang="fa-IR" altLang="en-US"/>
              <a:t>)</a:t>
            </a:r>
          </a:p>
          <a:p>
            <a:pPr algn="r" eaLnBrk="1" hangingPunct="1">
              <a:buFont typeface="Wingdings" panose="05000000000000000000" pitchFamily="2" charset="2"/>
              <a:buNone/>
            </a:pPr>
            <a:endParaRPr lang="fa-IR" altLang="en-US"/>
          </a:p>
          <a:p>
            <a:pPr algn="r" rtl="1" eaLnBrk="1" hangingPunct="1">
              <a:buFont typeface="Wingdings" panose="05000000000000000000" pitchFamily="2" charset="2"/>
              <a:buNone/>
            </a:pPr>
            <a:r>
              <a:rPr lang="fa-IR" altLang="en-US"/>
              <a:t>3- آسیب جسمی یا روانی (</a:t>
            </a:r>
            <a:r>
              <a:rPr lang="en-US" altLang="en-US"/>
              <a:t>damage</a:t>
            </a:r>
            <a:r>
              <a:rPr lang="fa-IR" altLang="en-US"/>
              <a:t>)</a:t>
            </a:r>
          </a:p>
          <a:p>
            <a:pPr algn="r" eaLnBrk="1" hangingPunct="1">
              <a:buFont typeface="Wingdings" panose="05000000000000000000" pitchFamily="2" charset="2"/>
              <a:buNone/>
            </a:pPr>
            <a:endParaRPr lang="fa-IR" altLang="en-US"/>
          </a:p>
          <a:p>
            <a:pPr algn="r" rtl="1" eaLnBrk="1" hangingPunct="1">
              <a:buFont typeface="Wingdings" panose="05000000000000000000" pitchFamily="2" charset="2"/>
              <a:buNone/>
            </a:pPr>
            <a:r>
              <a:rPr lang="fa-IR" altLang="en-US"/>
              <a:t>4- ارتباط علیتی بین خطا وآسیب(</a:t>
            </a:r>
            <a:r>
              <a:rPr lang="en-US" altLang="en-US"/>
              <a:t>dependency</a:t>
            </a:r>
            <a:r>
              <a:rPr lang="fa-IR" altLang="en-US"/>
              <a:t>)</a:t>
            </a:r>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07E4-2A53-436C-86F3-E1D4DF79BCDB}"/>
              </a:ext>
            </a:extLst>
          </p:cNvPr>
          <p:cNvSpPr>
            <a:spLocks noGrp="1"/>
          </p:cNvSpPr>
          <p:nvPr>
            <p:ph type="title"/>
          </p:nvPr>
        </p:nvSpPr>
        <p:spPr/>
        <p:txBody>
          <a:bodyPr/>
          <a:lstStyle/>
          <a:p>
            <a:pPr rtl="1" eaLnBrk="1" hangingPunct="1">
              <a:defRPr/>
            </a:pPr>
            <a:r>
              <a:rPr lang="fa-IR" sz="6600" dirty="0">
                <a:effectLst>
                  <a:outerShdw blurRad="38100" dist="38100" dir="2700000" algn="tl">
                    <a:srgbClr val="000000">
                      <a:alpha val="43137"/>
                    </a:srgbClr>
                  </a:outerShdw>
                </a:effectLst>
                <a:latin typeface="Andalus" pitchFamily="2" charset="-78"/>
                <a:cs typeface="HNOOH" pitchFamily="2" charset="-78"/>
              </a:rPr>
              <a:t>شرایط قصور</a:t>
            </a:r>
            <a:endParaRPr lang="en-US" sz="6600" dirty="0">
              <a:effectLst>
                <a:outerShdw blurRad="38100" dist="38100" dir="2700000" algn="tl">
                  <a:srgbClr val="000000">
                    <a:alpha val="43137"/>
                  </a:srgbClr>
                </a:outerShdw>
              </a:effectLst>
              <a:latin typeface="Andalus" pitchFamily="2" charset="-78"/>
              <a:cs typeface="HNOOH" pitchFamily="2" charset="-78"/>
            </a:endParaRPr>
          </a:p>
        </p:txBody>
      </p:sp>
      <p:sp>
        <p:nvSpPr>
          <p:cNvPr id="3" name="Content Placeholder 2">
            <a:extLst>
              <a:ext uri="{FF2B5EF4-FFF2-40B4-BE49-F238E27FC236}">
                <a16:creationId xmlns:a16="http://schemas.microsoft.com/office/drawing/2014/main" id="{B4202551-27AC-4F63-B36A-20D484E3DF59}"/>
              </a:ext>
            </a:extLst>
          </p:cNvPr>
          <p:cNvSpPr>
            <a:spLocks noGrp="1"/>
          </p:cNvSpPr>
          <p:nvPr>
            <p:ph idx="1"/>
          </p:nvPr>
        </p:nvSpPr>
        <p:spPr>
          <a:xfrm>
            <a:off x="395288" y="1600200"/>
            <a:ext cx="8624887" cy="4525963"/>
          </a:xfrm>
        </p:spPr>
        <p:txBody>
          <a:bodyPr>
            <a:normAutofit fontScale="92500" lnSpcReduction="10000"/>
          </a:bodyPr>
          <a:lstStyle/>
          <a:p>
            <a:pPr algn="r" rtl="1" eaLnBrk="1" hangingPunct="1">
              <a:lnSpc>
                <a:spcPct val="80000"/>
              </a:lnSpc>
              <a:defRPr/>
            </a:pPr>
            <a:r>
              <a:rPr lang="fa-IR" sz="4400" b="1">
                <a:latin typeface="IranNastaliq" pitchFamily="18" charset="0"/>
              </a:rPr>
              <a:t>پزشک مسؤولیت درمان بیماری را به عهده گرفته باشد .</a:t>
            </a:r>
          </a:p>
          <a:p>
            <a:pPr algn="r" rtl="1" eaLnBrk="1" hangingPunct="1">
              <a:lnSpc>
                <a:spcPct val="80000"/>
              </a:lnSpc>
              <a:defRPr/>
            </a:pPr>
            <a:endParaRPr lang="fa-IR" sz="3000">
              <a:latin typeface="IranNastaliq" pitchFamily="18" charset="0"/>
            </a:endParaRPr>
          </a:p>
          <a:p>
            <a:pPr algn="r" rtl="1" eaLnBrk="1" hangingPunct="1">
              <a:lnSpc>
                <a:spcPct val="80000"/>
              </a:lnSpc>
              <a:defRPr/>
            </a:pPr>
            <a:endParaRPr lang="fa-IR" sz="3000">
              <a:latin typeface="IranNastaliq" pitchFamily="18" charset="0"/>
            </a:endParaRPr>
          </a:p>
          <a:p>
            <a:pPr algn="r" rtl="1" eaLnBrk="1" hangingPunct="1">
              <a:lnSpc>
                <a:spcPct val="80000"/>
              </a:lnSpc>
              <a:defRPr/>
            </a:pPr>
            <a:r>
              <a:rPr lang="fa-IR" sz="4100" b="1">
                <a:latin typeface="IranNastaliq" pitchFamily="18" charset="0"/>
              </a:rPr>
              <a:t>پزشک در انجام وظیفه خویش تخطی کرده باشد.(ترک فعل لازم یا انجام فعل ممنوع )</a:t>
            </a:r>
          </a:p>
          <a:p>
            <a:pPr algn="r" rtl="1" eaLnBrk="1" hangingPunct="1">
              <a:lnSpc>
                <a:spcPct val="80000"/>
              </a:lnSpc>
              <a:defRPr/>
            </a:pPr>
            <a:endParaRPr lang="fa-IR" sz="3000">
              <a:latin typeface="IranNastaliq" pitchFamily="18" charset="0"/>
            </a:endParaRPr>
          </a:p>
          <a:p>
            <a:pPr algn="r" rtl="1" eaLnBrk="1" hangingPunct="1">
              <a:lnSpc>
                <a:spcPct val="80000"/>
              </a:lnSpc>
              <a:defRPr/>
            </a:pPr>
            <a:endParaRPr lang="fa-IR" sz="3000">
              <a:latin typeface="IranNastaliq" pitchFamily="18" charset="0"/>
            </a:endParaRPr>
          </a:p>
          <a:p>
            <a:pPr algn="r" rtl="1" eaLnBrk="1" hangingPunct="1">
              <a:lnSpc>
                <a:spcPct val="80000"/>
              </a:lnSpc>
              <a:defRPr/>
            </a:pPr>
            <a:r>
              <a:rPr lang="fa-IR" sz="4100" b="1">
                <a:latin typeface="IranNastaliq" pitchFamily="18" charset="0"/>
              </a:rPr>
              <a:t>تخطی پزشک سبب آسیب جسمی یا روانی بیمار شده باشد.</a:t>
            </a:r>
            <a:endParaRPr lang="en-US" sz="4100" b="1">
              <a:latin typeface="IranNastaliq"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edge">
                                      <p:cBhvr>
                                        <p:cTn id="18" dur="20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3" presetClass="entr" presetSubtype="16"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plus(in)">
                                      <p:cBhvr>
                                        <p:cTn id="2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39786506-D038-4933-A016-90F5D27C9B6D}"/>
              </a:ext>
            </a:extLst>
          </p:cNvPr>
          <p:cNvSpPr>
            <a:spLocks noGrp="1"/>
          </p:cNvSpPr>
          <p:nvPr>
            <p:ph type="title"/>
          </p:nvPr>
        </p:nvSpPr>
        <p:spPr/>
        <p:txBody>
          <a:bodyPr/>
          <a:lstStyle/>
          <a:p>
            <a:pPr eaLnBrk="1" hangingPunct="1"/>
            <a:r>
              <a:rPr lang="fa-IR" altLang="en-US"/>
              <a:t>علل مهم شکایت از پزشکان</a:t>
            </a:r>
            <a:endParaRPr lang="en-US" altLang="en-US"/>
          </a:p>
        </p:txBody>
      </p:sp>
      <p:sp>
        <p:nvSpPr>
          <p:cNvPr id="27651" name="Content Placeholder 2">
            <a:extLst>
              <a:ext uri="{FF2B5EF4-FFF2-40B4-BE49-F238E27FC236}">
                <a16:creationId xmlns:a16="http://schemas.microsoft.com/office/drawing/2014/main" id="{EC3F665D-702B-417F-8394-79B3405761C8}"/>
              </a:ext>
            </a:extLst>
          </p:cNvPr>
          <p:cNvSpPr>
            <a:spLocks noGrp="1"/>
          </p:cNvSpPr>
          <p:nvPr>
            <p:ph idx="1"/>
          </p:nvPr>
        </p:nvSpPr>
        <p:spPr/>
        <p:txBody>
          <a:bodyPr/>
          <a:lstStyle/>
          <a:p>
            <a:pPr algn="r" rtl="1" eaLnBrk="1" hangingPunct="1"/>
            <a:r>
              <a:rPr lang="fa-IR" altLang="en-US" b="1"/>
              <a:t>عدم تفهیم</a:t>
            </a:r>
          </a:p>
          <a:p>
            <a:pPr algn="r" rtl="1" eaLnBrk="1" hangingPunct="1"/>
            <a:endParaRPr lang="fa-IR" altLang="en-US" b="1"/>
          </a:p>
          <a:p>
            <a:pPr algn="r" rtl="1" eaLnBrk="1" hangingPunct="1"/>
            <a:endParaRPr lang="fa-IR" altLang="en-US" b="1"/>
          </a:p>
          <a:p>
            <a:pPr algn="r" rtl="1" eaLnBrk="1" hangingPunct="1"/>
            <a:r>
              <a:rPr lang="fa-IR" altLang="en-US" b="1"/>
              <a:t>پاسخ هیجانی به نتیجه درمانی ناموفق یا غیر منتظره</a:t>
            </a:r>
          </a:p>
          <a:p>
            <a:pPr algn="r" rtl="1" eaLnBrk="1" hangingPunct="1"/>
            <a:endParaRPr lang="fa-IR" altLang="en-US" b="1"/>
          </a:p>
          <a:p>
            <a:pPr algn="r" rtl="1" eaLnBrk="1" hangingPunct="1"/>
            <a:endParaRPr lang="fa-IR" altLang="en-US" b="1"/>
          </a:p>
          <a:p>
            <a:pPr algn="r" rtl="1" eaLnBrk="1" hangingPunct="1"/>
            <a:r>
              <a:rPr lang="fa-IR" altLang="en-US" b="1"/>
              <a:t>قصور واقعی</a:t>
            </a:r>
            <a:endParaRPr lang="en-US" altLang="en-US" b="1"/>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48FFCE9-D9D7-3944-9ACB-FAE25399C780}"/>
              </a:ext>
            </a:extLst>
          </p:cNvPr>
          <p:cNvSpPr>
            <a:spLocks noGrp="1"/>
          </p:cNvSpPr>
          <p:nvPr>
            <p:ph type="title"/>
          </p:nvPr>
        </p:nvSpPr>
        <p:spPr/>
        <p:txBody>
          <a:bodyPr/>
          <a:lstStyle/>
          <a:p>
            <a:endParaRPr lang="fa-IR"/>
          </a:p>
        </p:txBody>
      </p:sp>
      <p:pic>
        <p:nvPicPr>
          <p:cNvPr id="4" name="تصویر 4">
            <a:extLst>
              <a:ext uri="{FF2B5EF4-FFF2-40B4-BE49-F238E27FC236}">
                <a16:creationId xmlns:a16="http://schemas.microsoft.com/office/drawing/2014/main" id="{BFE03A0A-C483-3847-BFB1-5A8471FFE3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3568" y="780144"/>
            <a:ext cx="7355580" cy="56635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074553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3089943D-FB25-1C42-90A3-4816CB4ECB79}"/>
              </a:ext>
            </a:extLst>
          </p:cNvPr>
          <p:cNvSpPr>
            <a:spLocks noGrp="1"/>
          </p:cNvSpPr>
          <p:nvPr>
            <p:ph type="title"/>
          </p:nvPr>
        </p:nvSpPr>
        <p:spPr/>
        <p:txBody>
          <a:bodyPr/>
          <a:lstStyle/>
          <a:p>
            <a:endParaRPr lang="fa-IR"/>
          </a:p>
        </p:txBody>
      </p:sp>
      <p:pic>
        <p:nvPicPr>
          <p:cNvPr id="8" name="تصویر 8">
            <a:extLst>
              <a:ext uri="{FF2B5EF4-FFF2-40B4-BE49-F238E27FC236}">
                <a16:creationId xmlns:a16="http://schemas.microsoft.com/office/drawing/2014/main" id="{4CED7A34-8F8E-1843-89A6-8A15CCF767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5143" y="1260930"/>
            <a:ext cx="7447643" cy="48731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F0A9140-CF0A-6F41-9230-995C03FA47CA}"/>
              </a:ext>
            </a:extLst>
          </p:cNvPr>
          <p:cNvSpPr>
            <a:spLocks noGrp="1"/>
          </p:cNvSpPr>
          <p:nvPr>
            <p:ph type="title"/>
          </p:nvPr>
        </p:nvSpPr>
        <p:spPr/>
        <p:txBody>
          <a:bodyPr/>
          <a:lstStyle/>
          <a:p>
            <a:endParaRPr lang="fa-IR"/>
          </a:p>
        </p:txBody>
      </p:sp>
      <p:pic>
        <p:nvPicPr>
          <p:cNvPr id="4" name="تصویر 4">
            <a:extLst>
              <a:ext uri="{FF2B5EF4-FFF2-40B4-BE49-F238E27FC236}">
                <a16:creationId xmlns:a16="http://schemas.microsoft.com/office/drawing/2014/main" id="{34116E77-BF1B-0840-813C-E66F6147AD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7604" y="1166018"/>
            <a:ext cx="5969792" cy="45259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505209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4BE9-0B6B-48B6-A96D-AFF1088F505E}"/>
              </a:ext>
            </a:extLst>
          </p:cNvPr>
          <p:cNvSpPr>
            <a:spLocks noGrp="1"/>
          </p:cNvSpPr>
          <p:nvPr>
            <p:ph type="title"/>
          </p:nvPr>
        </p:nvSpPr>
        <p:spPr/>
        <p:txBody>
          <a:bodyPr/>
          <a:lstStyle/>
          <a:p>
            <a:pPr eaLnBrk="1" hangingPunct="1"/>
            <a:r>
              <a:rPr lang="fa-IR" altLang="en-US" sz="5400" b="1">
                <a:cs typeface="B Titr" pitchFamily="2" charset="0"/>
              </a:rPr>
              <a:t>قصور و تخلف پزشکی</a:t>
            </a:r>
            <a:endParaRPr lang="en-US" altLang="en-US" sz="5400" b="1">
              <a:cs typeface="B Titr" pitchFamily="2" charset="0"/>
            </a:endParaRPr>
          </a:p>
        </p:txBody>
      </p:sp>
      <p:sp>
        <p:nvSpPr>
          <p:cNvPr id="3" name="Content Placeholder 2">
            <a:extLst>
              <a:ext uri="{FF2B5EF4-FFF2-40B4-BE49-F238E27FC236}">
                <a16:creationId xmlns:a16="http://schemas.microsoft.com/office/drawing/2014/main" id="{45F5B123-54DE-4D1C-8B5F-2FBD7E4CE75C}"/>
              </a:ext>
            </a:extLst>
          </p:cNvPr>
          <p:cNvSpPr>
            <a:spLocks noGrp="1"/>
          </p:cNvSpPr>
          <p:nvPr>
            <p:ph idx="1"/>
          </p:nvPr>
        </p:nvSpPr>
        <p:spPr/>
        <p:txBody>
          <a:bodyPr/>
          <a:lstStyle/>
          <a:p>
            <a:pPr algn="r" rtl="1" eaLnBrk="1" hangingPunct="1"/>
            <a:r>
              <a:rPr lang="fa-IR" altLang="en-US" b="1"/>
              <a:t>پزشکان از نظر قانونی مسؤول خطاهای خود هستند.</a:t>
            </a:r>
          </a:p>
          <a:p>
            <a:pPr algn="r" rtl="1" eaLnBrk="1" hangingPunct="1"/>
            <a:endParaRPr lang="fa-IR" altLang="en-US" b="1"/>
          </a:p>
          <a:p>
            <a:pPr algn="r" rtl="1" eaLnBrk="1" hangingPunct="1"/>
            <a:endParaRPr lang="fa-IR" altLang="en-US" b="1"/>
          </a:p>
          <a:p>
            <a:pPr algn="r" rtl="1" eaLnBrk="1" hangingPunct="1"/>
            <a:r>
              <a:rPr lang="fa-IR" altLang="en-US" b="1"/>
              <a:t>عدم نتیجه گیری مطلوب در درمان یک بیمار یا عدم تشخیص بیماری بدنبال تهیه شرح حال مناسب ، معاینه بالینی کامل وانجام آزمایشات مربوط ضرورتا به معنی قصور نیست </a:t>
            </a:r>
          </a:p>
          <a:p>
            <a:pPr algn="r" rtl="1" eaLnBrk="1" hangingPunct="1"/>
            <a:endParaRPr lang="en-US" altLang="en-US" b="1"/>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3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DD2CDF-26D6-BE40-818A-D34A67988892}"/>
              </a:ext>
            </a:extLst>
          </p:cNvPr>
          <p:cNvSpPr>
            <a:spLocks noGrp="1"/>
          </p:cNvSpPr>
          <p:nvPr>
            <p:ph type="title"/>
          </p:nvPr>
        </p:nvSpPr>
        <p:spPr/>
        <p:txBody>
          <a:bodyPr/>
          <a:lstStyle/>
          <a:p>
            <a:endParaRPr lang="fa-IR"/>
          </a:p>
        </p:txBody>
      </p:sp>
      <p:pic>
        <p:nvPicPr>
          <p:cNvPr id="4" name="تصویر 4">
            <a:extLst>
              <a:ext uri="{FF2B5EF4-FFF2-40B4-BE49-F238E27FC236}">
                <a16:creationId xmlns:a16="http://schemas.microsoft.com/office/drawing/2014/main" id="{B0EABEC9-C674-6D4C-8C5E-7A54815888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9071" y="1600201"/>
            <a:ext cx="6830786" cy="38970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18324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0DF7920-B2B6-478D-BF61-E04FB098F544}"/>
              </a:ext>
            </a:extLst>
          </p:cNvPr>
          <p:cNvSpPr>
            <a:spLocks noGrp="1"/>
          </p:cNvSpPr>
          <p:nvPr>
            <p:ph type="title"/>
          </p:nvPr>
        </p:nvSpPr>
        <p:spPr/>
        <p:txBody>
          <a:bodyPr/>
          <a:lstStyle/>
          <a:p>
            <a:pPr eaLnBrk="1" hangingPunct="1"/>
            <a:r>
              <a:rPr lang="fa-IR" altLang="en-US" sz="2800">
                <a:cs typeface="B Titr" pitchFamily="2" charset="0"/>
              </a:rPr>
              <a:t>مصادیق قصور پزشکی در قانون مجازات اسلامی</a:t>
            </a:r>
            <a:endParaRPr lang="en-US" altLang="en-US" sz="2800">
              <a:cs typeface="B Titr" pitchFamily="2" charset="0"/>
            </a:endParaRPr>
          </a:p>
        </p:txBody>
      </p:sp>
      <p:sp>
        <p:nvSpPr>
          <p:cNvPr id="29699" name="Content Placeholder 2">
            <a:extLst>
              <a:ext uri="{FF2B5EF4-FFF2-40B4-BE49-F238E27FC236}">
                <a16:creationId xmlns:a16="http://schemas.microsoft.com/office/drawing/2014/main" id="{D12BD27A-2BE7-40D3-B850-EB45CD7D5C48}"/>
              </a:ext>
            </a:extLst>
          </p:cNvPr>
          <p:cNvSpPr>
            <a:spLocks noGrp="1"/>
          </p:cNvSpPr>
          <p:nvPr>
            <p:ph idx="1"/>
          </p:nvPr>
        </p:nvSpPr>
        <p:spPr/>
        <p:txBody>
          <a:bodyPr/>
          <a:lstStyle/>
          <a:p>
            <a:pPr algn="r" rtl="1" eaLnBrk="1" hangingPunct="1"/>
            <a:r>
              <a:rPr lang="fa-IR" altLang="en-US"/>
              <a:t>خطا در تشخیص</a:t>
            </a:r>
          </a:p>
          <a:p>
            <a:pPr algn="r" rtl="1" eaLnBrk="1" hangingPunct="1"/>
            <a:r>
              <a:rPr lang="fa-IR" altLang="en-US"/>
              <a:t>خطا در فعل</a:t>
            </a:r>
            <a:endParaRPr lang="en-US" altLang="en-US"/>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C3C7C10-5599-4570-BC67-C4BEC27EE65B}"/>
              </a:ext>
            </a:extLst>
          </p:cNvPr>
          <p:cNvSpPr>
            <a:spLocks noGrp="1"/>
          </p:cNvSpPr>
          <p:nvPr>
            <p:ph type="title"/>
          </p:nvPr>
        </p:nvSpPr>
        <p:spPr/>
        <p:txBody>
          <a:bodyPr/>
          <a:lstStyle/>
          <a:p>
            <a:pPr eaLnBrk="1" hangingPunct="1"/>
            <a:r>
              <a:rPr lang="fa-IR" altLang="en-US"/>
              <a:t>خطا در تشخیص</a:t>
            </a:r>
            <a:endParaRPr lang="en-US" altLang="en-US"/>
          </a:p>
        </p:txBody>
      </p:sp>
      <p:sp>
        <p:nvSpPr>
          <p:cNvPr id="30723" name="Content Placeholder 2">
            <a:extLst>
              <a:ext uri="{FF2B5EF4-FFF2-40B4-BE49-F238E27FC236}">
                <a16:creationId xmlns:a16="http://schemas.microsoft.com/office/drawing/2014/main" id="{55B6407C-7EC3-4EFE-8FAB-2B0B6F6532A4}"/>
              </a:ext>
            </a:extLst>
          </p:cNvPr>
          <p:cNvSpPr>
            <a:spLocks noGrp="1"/>
          </p:cNvSpPr>
          <p:nvPr>
            <p:ph idx="1"/>
          </p:nvPr>
        </p:nvSpPr>
        <p:spPr/>
        <p:txBody>
          <a:bodyPr/>
          <a:lstStyle/>
          <a:p>
            <a:pPr algn="r" rtl="1" eaLnBrk="1" hangingPunct="1"/>
            <a:r>
              <a:rPr lang="fa-IR" altLang="en-US"/>
              <a:t>پزشک در تشخیص یک بیماری از روشهای</a:t>
            </a:r>
          </a:p>
          <a:p>
            <a:pPr algn="r" rtl="1" eaLnBrk="1" hangingPunct="1"/>
            <a:r>
              <a:rPr lang="fa-IR" altLang="en-US"/>
              <a:t> قابل دسترس و پذیرفته شده از دیدگاه علمی مانند</a:t>
            </a:r>
          </a:p>
          <a:p>
            <a:pPr algn="r" rtl="1" eaLnBrk="1" hangingPunct="1"/>
            <a:r>
              <a:rPr lang="fa-IR" altLang="en-US"/>
              <a:t> تستهای پاراکلینیک، رادیوگرافی ، سونوگرافی ، </a:t>
            </a:r>
          </a:p>
          <a:p>
            <a:pPr algn="r" rtl="1" eaLnBrk="1" hangingPunct="1"/>
            <a:r>
              <a:rPr lang="fa-IR" altLang="en-US"/>
              <a:t>مشورت با سایر پزشکان استفاده نکرده باشد.</a:t>
            </a:r>
          </a:p>
          <a:p>
            <a:pPr algn="r" rtl="1" eaLnBrk="1" hangingPunct="1"/>
            <a:r>
              <a:rPr lang="fa-IR" altLang="en-US"/>
              <a:t>( حداکثر تلاش)</a:t>
            </a:r>
            <a:endParaRPr lang="en-US" altLang="en-US"/>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ACAAC-FAA4-42C1-94B6-44B971C37274}"/>
              </a:ext>
            </a:extLst>
          </p:cNvPr>
          <p:cNvSpPr>
            <a:spLocks noGrp="1"/>
          </p:cNvSpPr>
          <p:nvPr>
            <p:ph type="title"/>
          </p:nvPr>
        </p:nvSpPr>
        <p:spPr>
          <a:xfrm>
            <a:off x="755650" y="115888"/>
            <a:ext cx="8264525" cy="1143000"/>
          </a:xfrm>
        </p:spPr>
        <p:txBody>
          <a:bodyPr>
            <a:normAutofit/>
          </a:bodyPr>
          <a:lstStyle/>
          <a:p>
            <a:pPr rtl="1" eaLnBrk="1" hangingPunct="1">
              <a:defRPr/>
            </a:pPr>
            <a:r>
              <a:rPr lang="fa-IR" sz="6000" b="1" dirty="0">
                <a:effectLst>
                  <a:outerShdw blurRad="38100" dist="38100" dir="2700000" algn="tl">
                    <a:srgbClr val="000000">
                      <a:alpha val="43137"/>
                    </a:srgbClr>
                  </a:outerShdw>
                </a:effectLst>
                <a:cs typeface="B Zar" pitchFamily="2" charset="-78"/>
              </a:rPr>
              <a:t>انواع تقصیر( خطا در فعل</a:t>
            </a:r>
            <a:r>
              <a:rPr lang="fa-IR" sz="6600" b="1" dirty="0">
                <a:effectLst>
                  <a:outerShdw blurRad="38100" dist="38100" dir="2700000" algn="tl">
                    <a:srgbClr val="000000">
                      <a:alpha val="43137"/>
                    </a:srgbClr>
                  </a:outerShdw>
                </a:effectLst>
                <a:cs typeface="B Zar" pitchFamily="2" charset="-78"/>
              </a:rPr>
              <a:t>)</a:t>
            </a:r>
            <a:endParaRPr lang="en-US" sz="6600" b="1" dirty="0">
              <a:effectLst>
                <a:outerShdw blurRad="38100" dist="38100" dir="2700000" algn="tl">
                  <a:srgbClr val="000000">
                    <a:alpha val="43137"/>
                  </a:srgbClr>
                </a:outerShdw>
              </a:effectLst>
              <a:cs typeface="B Zar" pitchFamily="2" charset="-78"/>
            </a:endParaRPr>
          </a:p>
        </p:txBody>
      </p:sp>
      <p:sp>
        <p:nvSpPr>
          <p:cNvPr id="4" name="Content Placeholder 3">
            <a:extLst>
              <a:ext uri="{FF2B5EF4-FFF2-40B4-BE49-F238E27FC236}">
                <a16:creationId xmlns:a16="http://schemas.microsoft.com/office/drawing/2014/main" id="{174D37A8-56F1-477F-B0B8-EEC2AF8B731C}"/>
              </a:ext>
            </a:extLst>
          </p:cNvPr>
          <p:cNvSpPr>
            <a:spLocks noGrp="1"/>
          </p:cNvSpPr>
          <p:nvPr>
            <p:ph idx="1"/>
          </p:nvPr>
        </p:nvSpPr>
        <p:spPr>
          <a:xfrm>
            <a:off x="0" y="1341438"/>
            <a:ext cx="9144000" cy="5327650"/>
          </a:xfrm>
        </p:spPr>
        <p:txBody>
          <a:bodyPr/>
          <a:lstStyle/>
          <a:p>
            <a:pPr algn="r" rtl="1" eaLnBrk="1" hangingPunct="1">
              <a:lnSpc>
                <a:spcPct val="150000"/>
              </a:lnSpc>
            </a:pPr>
            <a:r>
              <a:rPr lang="fa-IR" altLang="en-US" sz="4000" b="1">
                <a:ea typeface="HKHALIL"/>
                <a:cs typeface="HKHALIL"/>
              </a:rPr>
              <a:t>بی مبالاتی : ترک فعلی که باید انجام می شده است . </a:t>
            </a:r>
          </a:p>
          <a:p>
            <a:pPr algn="r" rtl="1" eaLnBrk="1" hangingPunct="1">
              <a:lnSpc>
                <a:spcPct val="150000"/>
              </a:lnSpc>
            </a:pPr>
            <a:r>
              <a:rPr lang="fa-IR" altLang="en-US" sz="4000" b="1">
                <a:ea typeface="HKHALIL"/>
                <a:cs typeface="HKHALIL"/>
              </a:rPr>
              <a:t>بی احتیاطی : انجام عملی که نباید انجام </a:t>
            </a:r>
          </a:p>
          <a:p>
            <a:pPr algn="r" rtl="1" eaLnBrk="1" hangingPunct="1">
              <a:lnSpc>
                <a:spcPct val="150000"/>
              </a:lnSpc>
            </a:pPr>
            <a:r>
              <a:rPr lang="fa-IR" altLang="en-US" sz="4000" b="1">
                <a:ea typeface="HKHALIL"/>
                <a:cs typeface="HKHALIL"/>
              </a:rPr>
              <a:t>می شده است </a:t>
            </a:r>
          </a:p>
          <a:p>
            <a:pPr algn="r" rtl="1" eaLnBrk="1" hangingPunct="1">
              <a:lnSpc>
                <a:spcPct val="150000"/>
              </a:lnSpc>
            </a:pPr>
            <a:r>
              <a:rPr lang="fa-IR" altLang="en-US" sz="4000" b="1">
                <a:ea typeface="HKHALIL"/>
                <a:cs typeface="HKHALIL"/>
              </a:rPr>
              <a:t>عدم تبحر </a:t>
            </a:r>
          </a:p>
          <a:p>
            <a:pPr algn="r" rtl="1" eaLnBrk="1" hangingPunct="1">
              <a:lnSpc>
                <a:spcPct val="150000"/>
              </a:lnSpc>
            </a:pPr>
            <a:r>
              <a:rPr lang="fa-IR" altLang="en-US" sz="4000" b="1">
                <a:ea typeface="HKHALIL"/>
                <a:cs typeface="HKHALIL"/>
              </a:rPr>
              <a:t>عدم رعایت مقررات دولتی </a:t>
            </a:r>
            <a:endParaRPr lang="en-US" altLang="en-US" sz="4000" b="1">
              <a:ea typeface="HKHALIL"/>
              <a:cs typeface="HKHALI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3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out)">
                                      <p:cBhvr>
                                        <p:cTn id="12" dur="30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3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8" dur="3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3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4" dur="3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edge">
                                      <p:cBhvr>
                                        <p:cTn id="29" dur="2000"/>
                                        <p:tgtEl>
                                          <p:spTgt spid="4">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box(out)">
                                      <p:cBhvr>
                                        <p:cTn id="34" dur="3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DCA60DE-FA61-4950-8E16-34911A384786}"/>
              </a:ext>
            </a:extLst>
          </p:cNvPr>
          <p:cNvSpPr>
            <a:spLocks noGrp="1" noChangeArrowheads="1"/>
          </p:cNvSpPr>
          <p:nvPr>
            <p:ph type="ctrTitle"/>
          </p:nvPr>
        </p:nvSpPr>
        <p:spPr>
          <a:xfrm>
            <a:off x="684213" y="549275"/>
            <a:ext cx="7772400" cy="1050925"/>
          </a:xfrm>
        </p:spPr>
        <p:txBody>
          <a:bodyPr/>
          <a:lstStyle/>
          <a:p>
            <a:pPr eaLnBrk="1" hangingPunct="1">
              <a:spcBef>
                <a:spcPts val="500"/>
              </a:spcBef>
              <a:spcAft>
                <a:spcPts val="500"/>
              </a:spcAft>
            </a:pPr>
            <a:r>
              <a:rPr lang="fa-IR" altLang="en-US" sz="4800">
                <a:solidFill>
                  <a:srgbClr val="99FF66"/>
                </a:solidFill>
                <a:latin typeface="Times New Roman" panose="02020603050405020304" pitchFamily="18" charset="0"/>
                <a:cs typeface="Titr" pitchFamily="2" charset="0"/>
              </a:rPr>
              <a:t>”بي مبالاتي“</a:t>
            </a:r>
          </a:p>
        </p:txBody>
      </p:sp>
      <p:sp>
        <p:nvSpPr>
          <p:cNvPr id="43012" name="Rectangle 4">
            <a:extLst>
              <a:ext uri="{FF2B5EF4-FFF2-40B4-BE49-F238E27FC236}">
                <a16:creationId xmlns:a16="http://schemas.microsoft.com/office/drawing/2014/main" id="{F36A7D33-9960-4B58-BB83-9057C621800D}"/>
              </a:ext>
            </a:extLst>
          </p:cNvPr>
          <p:cNvSpPr>
            <a:spLocks noGrp="1" noChangeArrowheads="1"/>
          </p:cNvSpPr>
          <p:nvPr>
            <p:ph type="subTitle" idx="1"/>
          </p:nvPr>
        </p:nvSpPr>
        <p:spPr>
          <a:xfrm>
            <a:off x="755650" y="2133600"/>
            <a:ext cx="7561263" cy="4032250"/>
          </a:xfrm>
        </p:spPr>
        <p:txBody>
          <a:bodyPr>
            <a:normAutofit lnSpcReduction="10000"/>
          </a:bodyPr>
          <a:lstStyle/>
          <a:p>
            <a:pPr algn="just" rtl="1" eaLnBrk="1" hangingPunct="1">
              <a:lnSpc>
                <a:spcPct val="90000"/>
              </a:lnSpc>
              <a:defRPr/>
            </a:pPr>
            <a:r>
              <a:rPr lang="ar-SA" sz="4800" b="1" dirty="0">
                <a:latin typeface="Times New Roman" pitchFamily="18" charset="0"/>
                <a:cs typeface="Homa" pitchFamily="2" charset="-78"/>
              </a:rPr>
              <a:t>پزشك از انجام اعمالي كه در مواجهه با بيمار و بيماري او جزو اعمال پذيرفته شده ضروري بوده اند غفلت نموده ا</a:t>
            </a:r>
            <a:r>
              <a:rPr lang="fa-IR" sz="4800" b="1" dirty="0">
                <a:latin typeface="Times New Roman" pitchFamily="18" charset="0"/>
                <a:cs typeface="Homa" pitchFamily="2" charset="-78"/>
              </a:rPr>
              <a:t>س</a:t>
            </a:r>
            <a:r>
              <a:rPr lang="ar-SA" sz="4800" b="1" dirty="0">
                <a:latin typeface="Times New Roman" pitchFamily="18" charset="0"/>
                <a:cs typeface="Homa" pitchFamily="2" charset="-78"/>
              </a:rPr>
              <a:t>ت يعني </a:t>
            </a:r>
            <a:r>
              <a:rPr lang="ar-SA" sz="4800" b="1" dirty="0">
                <a:solidFill>
                  <a:srgbClr val="FF0000"/>
                </a:solidFill>
                <a:latin typeface="Times New Roman" pitchFamily="18" charset="0"/>
                <a:cs typeface="Homa" pitchFamily="2" charset="-78"/>
              </a:rPr>
              <a:t>اموري كه لازم بوده انجام دهد انجام نداده است.</a:t>
            </a:r>
            <a:endParaRPr lang="en-US" sz="4800" b="1" dirty="0">
              <a:solidFill>
                <a:srgbClr val="FF0000"/>
              </a:solidFill>
              <a:latin typeface="Times New Roman" pitchFamily="18" charset="0"/>
              <a:cs typeface="Homa" pitchFamily="2" charset="-7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a:extLst>
              <a:ext uri="{FF2B5EF4-FFF2-40B4-BE49-F238E27FC236}">
                <a16:creationId xmlns:a16="http://schemas.microsoft.com/office/drawing/2014/main" id="{FC13C671-12CC-48ED-867B-91AFDA47FECC}"/>
              </a:ext>
            </a:extLst>
          </p:cNvPr>
          <p:cNvSpPr>
            <a:spLocks noGrp="1" noChangeArrowheads="1"/>
          </p:cNvSpPr>
          <p:nvPr>
            <p:ph type="ctrTitle"/>
          </p:nvPr>
        </p:nvSpPr>
        <p:spPr>
          <a:xfrm>
            <a:off x="827088" y="260350"/>
            <a:ext cx="7772400" cy="576263"/>
          </a:xfrm>
        </p:spPr>
        <p:txBody>
          <a:bodyPr/>
          <a:lstStyle/>
          <a:p>
            <a:pPr algn="r" eaLnBrk="1" hangingPunct="1">
              <a:spcBef>
                <a:spcPts val="500"/>
              </a:spcBef>
              <a:spcAft>
                <a:spcPts val="500"/>
              </a:spcAft>
              <a:defRPr/>
            </a:pPr>
            <a:r>
              <a:rPr lang="ar-SA" sz="2800" dirty="0">
                <a:solidFill>
                  <a:schemeClr val="tx1">
                    <a:lumMod val="95000"/>
                    <a:lumOff val="5000"/>
                  </a:schemeClr>
                </a:solidFill>
                <a:latin typeface="Times New Roman" pitchFamily="18" charset="0"/>
                <a:cs typeface="Homa" pitchFamily="2" charset="-78"/>
              </a:rPr>
              <a:t>مثال 1:</a:t>
            </a:r>
          </a:p>
        </p:txBody>
      </p:sp>
      <p:sp>
        <p:nvSpPr>
          <p:cNvPr id="51203" name="Rectangle 3">
            <a:extLst>
              <a:ext uri="{FF2B5EF4-FFF2-40B4-BE49-F238E27FC236}">
                <a16:creationId xmlns:a16="http://schemas.microsoft.com/office/drawing/2014/main" id="{81AE287E-91E1-45D2-91B4-7CCA601B7EFF}"/>
              </a:ext>
            </a:extLst>
          </p:cNvPr>
          <p:cNvSpPr>
            <a:spLocks noGrp="1" noChangeArrowheads="1"/>
          </p:cNvSpPr>
          <p:nvPr>
            <p:ph type="subTitle" idx="1"/>
          </p:nvPr>
        </p:nvSpPr>
        <p:spPr>
          <a:xfrm>
            <a:off x="250825" y="836613"/>
            <a:ext cx="8424863" cy="5400675"/>
          </a:xfrm>
        </p:spPr>
        <p:txBody>
          <a:bodyPr>
            <a:normAutofit fontScale="92500" lnSpcReduction="10000"/>
          </a:bodyPr>
          <a:lstStyle/>
          <a:p>
            <a:pPr algn="just" rtl="1" eaLnBrk="1" hangingPunct="1">
              <a:lnSpc>
                <a:spcPct val="150000"/>
              </a:lnSpc>
              <a:defRPr/>
            </a:pPr>
            <a:r>
              <a:rPr lang="ar-SA" sz="2800" dirty="0">
                <a:latin typeface="Times New Roman" pitchFamily="18" charset="0"/>
                <a:cs typeface="Titr" pitchFamily="2" charset="-78"/>
              </a:rPr>
              <a:t>فردي دچار حادثه شده و توسط پزشك مسئول اورژانس ويزيت ميشود. مصدوم در اثر افتادن روي دستش از درد مچ دست شاكي است. پزشك با معاينه باليني تشخيص ضربديدگي جزيي گذاشته و با دستور دارويي وي را مرخص ميكند. مصدوم بعد از مدتي بعلت استمرار درد و تورم ناحيه مچ دست به طبيب ديگري مراجعه و در راديوگرافي تشخيص شكستگي داده ميشود و عليرغم درمان مقتضي دچار عوارضي (بدجوش خوردن, ارتريت و از كار افتادگي) ميشود (بعبارت ديگر بيمار دچار آسيب ميشود)</a:t>
            </a:r>
            <a:r>
              <a:rPr lang="fa-IR" sz="2800" dirty="0">
                <a:latin typeface="Times New Roman" pitchFamily="18" charset="0"/>
                <a:cs typeface="Titr" pitchFamily="2" charset="-78"/>
              </a:rPr>
              <a:t>، </a:t>
            </a:r>
            <a:r>
              <a:rPr lang="ar-SA" sz="2800" dirty="0">
                <a:latin typeface="Times New Roman" pitchFamily="18" charset="0"/>
                <a:cs typeface="Titr" pitchFamily="2" charset="-78"/>
              </a:rPr>
              <a:t>پزشك اورژانس از انجام راديوگرافي غفلت كرده و ..... </a:t>
            </a:r>
            <a:r>
              <a:rPr lang="ar-SA" sz="2800" dirty="0">
                <a:solidFill>
                  <a:srgbClr val="FF0000"/>
                </a:solidFill>
                <a:latin typeface="Times New Roman" pitchFamily="18" charset="0"/>
                <a:cs typeface="Titr" pitchFamily="2" charset="-78"/>
              </a:rPr>
              <a:t>(بي مبالاتي)</a:t>
            </a:r>
            <a:endParaRPr lang="en-US" sz="2800" dirty="0">
              <a:solidFill>
                <a:srgbClr val="FF0000"/>
              </a:solidFill>
              <a:latin typeface="Times New Roman" pitchFamily="18" charset="0"/>
              <a:cs typeface="Titr" pitchFamily="2" charset="-7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2A44263-C6EE-45A5-9C3D-74D4DEF4F7CF}"/>
              </a:ext>
            </a:extLst>
          </p:cNvPr>
          <p:cNvSpPr>
            <a:spLocks noGrp="1" noChangeArrowheads="1"/>
          </p:cNvSpPr>
          <p:nvPr>
            <p:ph type="ctrTitle"/>
          </p:nvPr>
        </p:nvSpPr>
        <p:spPr>
          <a:xfrm>
            <a:off x="827088" y="404813"/>
            <a:ext cx="7772400" cy="576262"/>
          </a:xfrm>
        </p:spPr>
        <p:txBody>
          <a:bodyPr/>
          <a:lstStyle/>
          <a:p>
            <a:pPr algn="r" eaLnBrk="1" hangingPunct="1">
              <a:spcBef>
                <a:spcPts val="500"/>
              </a:spcBef>
              <a:spcAft>
                <a:spcPts val="500"/>
              </a:spcAft>
            </a:pPr>
            <a:r>
              <a:rPr lang="ar-SA" altLang="en-US" sz="2800">
                <a:latin typeface="Times New Roman" panose="02020603050405020304" pitchFamily="18" charset="0"/>
                <a:cs typeface="Homa" pitchFamily="2" charset="0"/>
              </a:rPr>
              <a:t>مثال 2:</a:t>
            </a:r>
          </a:p>
        </p:txBody>
      </p:sp>
      <p:sp>
        <p:nvSpPr>
          <p:cNvPr id="47108" name="Rectangle 4">
            <a:extLst>
              <a:ext uri="{FF2B5EF4-FFF2-40B4-BE49-F238E27FC236}">
                <a16:creationId xmlns:a16="http://schemas.microsoft.com/office/drawing/2014/main" id="{F5093348-B6F6-4806-A59D-C00B4974EBF0}"/>
              </a:ext>
            </a:extLst>
          </p:cNvPr>
          <p:cNvSpPr>
            <a:spLocks noGrp="1" noChangeArrowheads="1"/>
          </p:cNvSpPr>
          <p:nvPr>
            <p:ph type="subTitle" idx="1"/>
          </p:nvPr>
        </p:nvSpPr>
        <p:spPr>
          <a:xfrm>
            <a:off x="323850" y="1052513"/>
            <a:ext cx="8424863" cy="5400675"/>
          </a:xfrm>
        </p:spPr>
        <p:txBody>
          <a:bodyPr/>
          <a:lstStyle/>
          <a:p>
            <a:pPr algn="just" rtl="1" eaLnBrk="1" hangingPunct="1"/>
            <a:r>
              <a:rPr lang="ar-SA" altLang="en-US" sz="3600">
                <a:latin typeface="Times New Roman" panose="02020603050405020304" pitchFamily="18" charset="0"/>
                <a:cs typeface="Titr" pitchFamily="2" charset="0"/>
              </a:rPr>
              <a:t>متخصص بيهوشي قبل از بيهوش كردن بيمار كانديد عمل جراحي, وي را معاينه نكرده يا مشاوره هاي لازم را انجام نداده يا نتيجه آزمايشات قبل از عمل را بررسي نكرده و تمهيدات ويژه بيمار را در نظر نگرفته و يا </a:t>
            </a:r>
            <a:r>
              <a:rPr lang="fa-IR" altLang="en-US" sz="3600">
                <a:latin typeface="Times New Roman" panose="02020603050405020304" pitchFamily="18" charset="0"/>
                <a:cs typeface="Titr" pitchFamily="2" charset="0"/>
              </a:rPr>
              <a:t>ب</a:t>
            </a:r>
            <a:r>
              <a:rPr lang="ar-SA" altLang="en-US" sz="3600">
                <a:latin typeface="Times New Roman" panose="02020603050405020304" pitchFamily="18" charset="0"/>
                <a:cs typeface="Titr" pitchFamily="2" charset="0"/>
              </a:rPr>
              <a:t>عد از عمل جراحي و قبل از ب</a:t>
            </a:r>
            <a:r>
              <a:rPr lang="fa-IR" altLang="en-US" sz="3600">
                <a:latin typeface="Times New Roman" panose="02020603050405020304" pitchFamily="18" charset="0"/>
                <a:cs typeface="Titr" pitchFamily="2" charset="0"/>
              </a:rPr>
              <a:t>ه </a:t>
            </a:r>
            <a:r>
              <a:rPr lang="ar-SA" altLang="en-US" sz="3600">
                <a:latin typeface="Times New Roman" panose="02020603050405020304" pitchFamily="18" charset="0"/>
                <a:cs typeface="Titr" pitchFamily="2" charset="0"/>
              </a:rPr>
              <a:t>هوش آمدن كامل, بيمار خود را رها كرده و بيمار در اثر اسپيراسيون دچار هايپوكسي شده و متعاقبا منجر به آسيب مغزي يا فوت وي شده است.</a:t>
            </a:r>
          </a:p>
          <a:p>
            <a:pPr rtl="1" eaLnBrk="1" hangingPunct="1">
              <a:buFontTx/>
              <a:buChar char="•"/>
            </a:pPr>
            <a:r>
              <a:rPr lang="ar-SA" altLang="en-US" sz="3600">
                <a:latin typeface="Times New Roman" panose="02020603050405020304" pitchFamily="18" charset="0"/>
                <a:cs typeface="Titr" pitchFamily="2" charset="0"/>
              </a:rPr>
              <a:t>(بي مبالاتي)</a:t>
            </a:r>
            <a:endParaRPr lang="en-US" altLang="en-US" sz="3600">
              <a:latin typeface="Times New Roman" panose="02020603050405020304" pitchFamily="18" charset="0"/>
              <a:cs typeface="Titr"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7108">
                                            <p:txEl>
                                              <p:pRg st="1" end="1"/>
                                            </p:txEl>
                                          </p:spTgt>
                                        </p:tgtEl>
                                        <p:attrNameLst>
                                          <p:attrName>style.visibility</p:attrName>
                                        </p:attrNameLst>
                                      </p:cBhvr>
                                      <p:to>
                                        <p:strVal val="visible"/>
                                      </p:to>
                                    </p:set>
                                    <p:animEffect transition="in" filter="slide(fromBottom)">
                                      <p:cBhvr>
                                        <p:cTn id="7" dur="500"/>
                                        <p:tgtEl>
                                          <p:spTgt spid="471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DBBAEDBF-073B-433B-B6B5-A5EE04201855}"/>
              </a:ext>
            </a:extLst>
          </p:cNvPr>
          <p:cNvSpPr>
            <a:spLocks noGrp="1" noChangeArrowheads="1"/>
          </p:cNvSpPr>
          <p:nvPr>
            <p:ph type="ctrTitle"/>
          </p:nvPr>
        </p:nvSpPr>
        <p:spPr>
          <a:xfrm>
            <a:off x="827088" y="404813"/>
            <a:ext cx="7772400" cy="576262"/>
          </a:xfrm>
          <a:solidFill>
            <a:schemeClr val="bg1">
              <a:lumMod val="95000"/>
            </a:schemeClr>
          </a:solidFill>
        </p:spPr>
        <p:txBody>
          <a:bodyPr/>
          <a:lstStyle/>
          <a:p>
            <a:pPr algn="r" eaLnBrk="1" hangingPunct="1">
              <a:spcBef>
                <a:spcPts val="500"/>
              </a:spcBef>
              <a:spcAft>
                <a:spcPts val="500"/>
              </a:spcAft>
              <a:defRPr/>
            </a:pPr>
            <a:r>
              <a:rPr lang="ar-SA" sz="2800" dirty="0">
                <a:latin typeface="Times New Roman" pitchFamily="18" charset="0"/>
                <a:cs typeface="Homa" pitchFamily="2" charset="-78"/>
              </a:rPr>
              <a:t>مثال 3:</a:t>
            </a:r>
          </a:p>
        </p:txBody>
      </p:sp>
      <p:sp>
        <p:nvSpPr>
          <p:cNvPr id="35843" name="Rectangle 3">
            <a:extLst>
              <a:ext uri="{FF2B5EF4-FFF2-40B4-BE49-F238E27FC236}">
                <a16:creationId xmlns:a16="http://schemas.microsoft.com/office/drawing/2014/main" id="{6001887A-C740-4EB1-8E13-C6FB508CA41A}"/>
              </a:ext>
            </a:extLst>
          </p:cNvPr>
          <p:cNvSpPr>
            <a:spLocks noGrp="1" noChangeArrowheads="1"/>
          </p:cNvSpPr>
          <p:nvPr>
            <p:ph type="subTitle" idx="1"/>
          </p:nvPr>
        </p:nvSpPr>
        <p:spPr>
          <a:xfrm>
            <a:off x="323850" y="1052513"/>
            <a:ext cx="8424863" cy="5400675"/>
          </a:xfrm>
        </p:spPr>
        <p:txBody>
          <a:bodyPr/>
          <a:lstStyle/>
          <a:p>
            <a:pPr algn="just" rtl="1" eaLnBrk="1" hangingPunct="1"/>
            <a:r>
              <a:rPr lang="ar-SA" altLang="en-US">
                <a:latin typeface="Times New Roman" panose="02020603050405020304" pitchFamily="18" charset="0"/>
                <a:cs typeface="Titr" pitchFamily="2" charset="0"/>
              </a:rPr>
              <a:t>بيمار با درد شكم و بي اشتهايي ب</a:t>
            </a:r>
            <a:r>
              <a:rPr lang="fa-IR" altLang="en-US">
                <a:latin typeface="Times New Roman" panose="02020603050405020304" pitchFamily="18" charset="0"/>
                <a:cs typeface="Titr" pitchFamily="2" charset="0"/>
              </a:rPr>
              <a:t>ه</a:t>
            </a:r>
            <a:r>
              <a:rPr lang="ar-SA" altLang="en-US">
                <a:latin typeface="Times New Roman" panose="02020603050405020304" pitchFamily="18" charset="0"/>
                <a:cs typeface="Titr" pitchFamily="2" charset="0"/>
              </a:rPr>
              <a:t> طبيب عمومي مراجعه نموده پزشك پس از يك سئوال و جواب كوتاه به تشخيص رسيده و براي وي آمپول </a:t>
            </a:r>
            <a:r>
              <a:rPr lang="ar-SA" altLang="en-US">
                <a:latin typeface="Times New Roman" panose="02020603050405020304" pitchFamily="18" charset="0"/>
                <a:cs typeface="B Jadid" pitchFamily="2" charset="0"/>
              </a:rPr>
              <a:t>هيوس</a:t>
            </a:r>
            <a:r>
              <a:rPr lang="fa-IR" altLang="en-US">
                <a:latin typeface="Times New Roman" panose="02020603050405020304" pitchFamily="18" charset="0"/>
                <a:cs typeface="B Jadid" pitchFamily="2" charset="0"/>
              </a:rPr>
              <a:t>ی</a:t>
            </a:r>
            <a:r>
              <a:rPr lang="ar-SA" altLang="en-US">
                <a:latin typeface="Times New Roman" panose="02020603050405020304" pitchFamily="18" charset="0"/>
                <a:cs typeface="B Jadid" pitchFamily="2" charset="0"/>
              </a:rPr>
              <a:t>ن </a:t>
            </a:r>
            <a:r>
              <a:rPr lang="ar-SA" altLang="en-US">
                <a:latin typeface="Times New Roman" panose="02020603050405020304" pitchFamily="18" charset="0"/>
                <a:cs typeface="Titr" pitchFamily="2" charset="0"/>
              </a:rPr>
              <a:t>و سرم يك سوم دو سوم تجويز با حال عمومي نسبتا خوب او را مرخص كرده است. پس از چند ساعت بيمار با حال عمومي وخيم و علايم شوك سپتيك به بيمارستان مراجعه و در بررسيهاي بعدي آپانديسيت پرفوره قطعي ميگردد.</a:t>
            </a:r>
          </a:p>
          <a:p>
            <a:pPr algn="just" rtl="1" eaLnBrk="1" hangingPunct="1"/>
            <a:r>
              <a:rPr lang="ar-SA" altLang="en-US">
                <a:latin typeface="Times New Roman" panose="02020603050405020304" pitchFamily="18" charset="0"/>
                <a:cs typeface="Titr" pitchFamily="2" charset="0"/>
              </a:rPr>
              <a:t>طبيب عمومي از نظر انجام معاينه شكم و يا بررسيهاي پاراكلينيك و تحت نظر گرفتن مرتكب قصور شده است. (بي مبالاتي)</a:t>
            </a:r>
            <a:endParaRPr lang="en-US" altLang="en-US">
              <a:latin typeface="Times New Roman" panose="02020603050405020304" pitchFamily="18" charset="0"/>
              <a:cs typeface="Titr" pitchFamily="2"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F251D3D-88E1-40AD-8BCB-D35F8F8FC91C}"/>
              </a:ext>
            </a:extLst>
          </p:cNvPr>
          <p:cNvSpPr>
            <a:spLocks noGrp="1" noChangeArrowheads="1"/>
          </p:cNvSpPr>
          <p:nvPr>
            <p:ph type="ctrTitle"/>
          </p:nvPr>
        </p:nvSpPr>
        <p:spPr>
          <a:xfrm>
            <a:off x="827088" y="404813"/>
            <a:ext cx="7772400" cy="576262"/>
          </a:xfrm>
        </p:spPr>
        <p:txBody>
          <a:bodyPr/>
          <a:lstStyle/>
          <a:p>
            <a:pPr algn="r" eaLnBrk="1" hangingPunct="1">
              <a:spcBef>
                <a:spcPts val="500"/>
              </a:spcBef>
              <a:spcAft>
                <a:spcPts val="500"/>
              </a:spcAft>
            </a:pPr>
            <a:r>
              <a:rPr lang="ar-SA" altLang="en-US" sz="2800">
                <a:latin typeface="Times New Roman" panose="02020603050405020304" pitchFamily="18" charset="0"/>
                <a:cs typeface="Homa" pitchFamily="2" charset="0"/>
              </a:rPr>
              <a:t>مثال 4:</a:t>
            </a:r>
          </a:p>
        </p:txBody>
      </p:sp>
      <p:sp>
        <p:nvSpPr>
          <p:cNvPr id="378883" name="Rectangle 3">
            <a:extLst>
              <a:ext uri="{FF2B5EF4-FFF2-40B4-BE49-F238E27FC236}">
                <a16:creationId xmlns:a16="http://schemas.microsoft.com/office/drawing/2014/main" id="{0F1BCD8A-B14F-4A6D-AE0E-2386C29C8A4F}"/>
              </a:ext>
            </a:extLst>
          </p:cNvPr>
          <p:cNvSpPr>
            <a:spLocks noGrp="1" noChangeArrowheads="1"/>
          </p:cNvSpPr>
          <p:nvPr>
            <p:ph type="subTitle" idx="1"/>
          </p:nvPr>
        </p:nvSpPr>
        <p:spPr>
          <a:xfrm>
            <a:off x="304800" y="838200"/>
            <a:ext cx="8424863" cy="5400675"/>
          </a:xfrm>
        </p:spPr>
        <p:txBody>
          <a:bodyPr>
            <a:normAutofit lnSpcReduction="10000"/>
          </a:bodyPr>
          <a:lstStyle/>
          <a:p>
            <a:pPr algn="just" rtl="1" eaLnBrk="1" hangingPunct="1">
              <a:lnSpc>
                <a:spcPct val="150000"/>
              </a:lnSpc>
              <a:defRPr/>
            </a:pPr>
            <a:r>
              <a:rPr lang="ar-SA" dirty="0">
                <a:latin typeface="Times New Roman" pitchFamily="18" charset="0"/>
                <a:cs typeface="Titr" pitchFamily="10" charset="-78"/>
              </a:rPr>
              <a:t>پزشك جراح روز بعد از عمل جراحي توسط پرستار كشيك تلفني از وخيم شدن حال بيمار مطلع شده و به صدور دستورات تلفني اكتفا كرده و از حضور بر بالين بيمار خودداري نمود. در نتيجه بيمار دچار عوارضي گرديده يا فوت نموده </a:t>
            </a:r>
            <a:r>
              <a:rPr lang="ar-SA" dirty="0">
                <a:solidFill>
                  <a:srgbClr val="FFFF99"/>
                </a:solidFill>
                <a:latin typeface="Times New Roman" pitchFamily="18" charset="0"/>
                <a:cs typeface="Titr" pitchFamily="10" charset="-78"/>
              </a:rPr>
              <a:t> </a:t>
            </a:r>
            <a:r>
              <a:rPr lang="ar-SA" dirty="0">
                <a:latin typeface="Times New Roman" pitchFamily="18" charset="0"/>
                <a:cs typeface="Titr" pitchFamily="10" charset="-78"/>
              </a:rPr>
              <a:t>(بي مبالاتي)</a:t>
            </a:r>
          </a:p>
          <a:p>
            <a:pPr algn="just" rtl="1" eaLnBrk="1" hangingPunct="1">
              <a:lnSpc>
                <a:spcPct val="150000"/>
              </a:lnSpc>
              <a:defRPr/>
            </a:pPr>
            <a:r>
              <a:rPr lang="ar-SA" sz="2800" dirty="0">
                <a:latin typeface="Times New Roman" pitchFamily="18" charset="0"/>
                <a:cs typeface="Titr" pitchFamily="10" charset="-78"/>
              </a:rPr>
              <a:t>پزشك در مواجهه با بيمار مسموم يا مارگزيده از انجام برخي اقدامات روتين مثل تجويز آنتي سرم لازم خودداري نموده, در نتيجه بيمار دچار عوارضي گرديده است (بي مبالاتي)</a:t>
            </a:r>
            <a:endParaRPr lang="en-US" sz="2800" dirty="0">
              <a:latin typeface="Times New Roman" pitchFamily="18" charset="0"/>
              <a:cs typeface="Titr" pitchFamily="10" charset="-78"/>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7676344-75DD-4AE1-97FC-42DAC8CF5192}"/>
              </a:ext>
            </a:extLst>
          </p:cNvPr>
          <p:cNvSpPr>
            <a:spLocks noGrp="1" noChangeArrowheads="1"/>
          </p:cNvSpPr>
          <p:nvPr>
            <p:ph type="ctrTitle"/>
          </p:nvPr>
        </p:nvSpPr>
        <p:spPr>
          <a:xfrm>
            <a:off x="684213" y="549275"/>
            <a:ext cx="7772400" cy="1050925"/>
          </a:xfrm>
        </p:spPr>
        <p:txBody>
          <a:bodyPr/>
          <a:lstStyle/>
          <a:p>
            <a:pPr eaLnBrk="1" hangingPunct="1">
              <a:spcBef>
                <a:spcPts val="500"/>
              </a:spcBef>
              <a:spcAft>
                <a:spcPts val="500"/>
              </a:spcAft>
            </a:pPr>
            <a:r>
              <a:rPr lang="fa-IR" altLang="en-US" sz="4800">
                <a:solidFill>
                  <a:srgbClr val="99FF66"/>
                </a:solidFill>
                <a:latin typeface="Times New Roman" panose="02020603050405020304" pitchFamily="18" charset="0"/>
                <a:cs typeface="Titr" pitchFamily="2" charset="0"/>
              </a:rPr>
              <a:t>”بي احتياطي“</a:t>
            </a:r>
          </a:p>
        </p:txBody>
      </p:sp>
      <p:sp>
        <p:nvSpPr>
          <p:cNvPr id="63492" name="Rectangle 4">
            <a:extLst>
              <a:ext uri="{FF2B5EF4-FFF2-40B4-BE49-F238E27FC236}">
                <a16:creationId xmlns:a16="http://schemas.microsoft.com/office/drawing/2014/main" id="{23D987FE-A67B-4D81-BA72-5D17705FB67F}"/>
              </a:ext>
            </a:extLst>
          </p:cNvPr>
          <p:cNvSpPr>
            <a:spLocks noGrp="1" noChangeArrowheads="1"/>
          </p:cNvSpPr>
          <p:nvPr>
            <p:ph type="subTitle" idx="1"/>
          </p:nvPr>
        </p:nvSpPr>
        <p:spPr>
          <a:xfrm>
            <a:off x="539750" y="2060575"/>
            <a:ext cx="8064500" cy="4248150"/>
          </a:xfrm>
        </p:spPr>
        <p:txBody>
          <a:bodyPr>
            <a:normAutofit lnSpcReduction="10000"/>
          </a:bodyPr>
          <a:lstStyle/>
          <a:p>
            <a:pPr algn="just" rtl="1" eaLnBrk="1" hangingPunct="1">
              <a:defRPr/>
            </a:pPr>
            <a:r>
              <a:rPr lang="ar-SA" sz="4800" dirty="0">
                <a:latin typeface="Times New Roman" pitchFamily="18" charset="0"/>
                <a:cs typeface="Titr" pitchFamily="10" charset="-78"/>
              </a:rPr>
              <a:t>طبيب, جراح يا سايرين با انجام اقداماتي در اثر بي توجهي و بي</a:t>
            </a:r>
            <a:r>
              <a:rPr lang="fa-IR" sz="4800" dirty="0">
                <a:latin typeface="Times New Roman" pitchFamily="18" charset="0"/>
                <a:cs typeface="Titr" pitchFamily="10" charset="-78"/>
              </a:rPr>
              <a:t> </a:t>
            </a:r>
            <a:r>
              <a:rPr lang="ar-SA" sz="4800" dirty="0">
                <a:latin typeface="Times New Roman" pitchFamily="18" charset="0"/>
                <a:cs typeface="Titr" pitchFamily="10" charset="-78"/>
              </a:rPr>
              <a:t>دقتي دچار اشتباه شده اند و در نتيجه بيمار دچار آسيب شده است (كارهايي انجام داده اند كه نبايد انجام ميشد).</a:t>
            </a:r>
            <a:endParaRPr lang="en-US" sz="4800" dirty="0">
              <a:latin typeface="Times New Roman" pitchFamily="18" charset="0"/>
              <a:cs typeface="Titr" pitchFamily="10" charset="-7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EF52864-4764-4108-ADA0-8B7E68341A6D}"/>
              </a:ext>
            </a:extLst>
          </p:cNvPr>
          <p:cNvSpPr>
            <a:spLocks noGrp="1" noChangeArrowheads="1"/>
          </p:cNvSpPr>
          <p:nvPr>
            <p:ph type="ctrTitle"/>
          </p:nvPr>
        </p:nvSpPr>
        <p:spPr>
          <a:xfrm>
            <a:off x="827088" y="404813"/>
            <a:ext cx="7772400" cy="576262"/>
          </a:xfrm>
        </p:spPr>
        <p:txBody>
          <a:bodyPr/>
          <a:lstStyle/>
          <a:p>
            <a:pPr algn="r" eaLnBrk="1" hangingPunct="1">
              <a:spcBef>
                <a:spcPts val="500"/>
              </a:spcBef>
              <a:spcAft>
                <a:spcPts val="500"/>
              </a:spcAft>
            </a:pPr>
            <a:r>
              <a:rPr lang="ar-SA" altLang="en-US" sz="2800">
                <a:solidFill>
                  <a:srgbClr val="FFFF99"/>
                </a:solidFill>
                <a:latin typeface="Times New Roman" panose="02020603050405020304" pitchFamily="18" charset="0"/>
                <a:cs typeface="Homa" pitchFamily="2" charset="0"/>
              </a:rPr>
              <a:t>مثال 1:</a:t>
            </a:r>
          </a:p>
        </p:txBody>
      </p:sp>
      <p:sp>
        <p:nvSpPr>
          <p:cNvPr id="38915" name="Rectangle 3">
            <a:extLst>
              <a:ext uri="{FF2B5EF4-FFF2-40B4-BE49-F238E27FC236}">
                <a16:creationId xmlns:a16="http://schemas.microsoft.com/office/drawing/2014/main" id="{CAB7E77E-E09F-4755-87FA-7F3376962162}"/>
              </a:ext>
            </a:extLst>
          </p:cNvPr>
          <p:cNvSpPr>
            <a:spLocks noGrp="1" noChangeArrowheads="1"/>
          </p:cNvSpPr>
          <p:nvPr>
            <p:ph type="subTitle" idx="1"/>
          </p:nvPr>
        </p:nvSpPr>
        <p:spPr>
          <a:xfrm>
            <a:off x="323850" y="1052513"/>
            <a:ext cx="8424863" cy="5400675"/>
          </a:xfrm>
        </p:spPr>
        <p:txBody>
          <a:bodyPr/>
          <a:lstStyle/>
          <a:p>
            <a:pPr algn="just" rtl="1" eaLnBrk="1" hangingPunct="1"/>
            <a:r>
              <a:rPr lang="fa-IR" altLang="en-US" sz="4800">
                <a:latin typeface="Times New Roman" panose="02020603050405020304" pitchFamily="18" charset="0"/>
                <a:cs typeface="Titr" pitchFamily="2" charset="0"/>
              </a:rPr>
              <a:t> مانند جا گذاشتن </a:t>
            </a:r>
          </a:p>
          <a:p>
            <a:pPr algn="just" rtl="1" eaLnBrk="1" hangingPunct="1"/>
            <a:r>
              <a:rPr lang="fa-IR" altLang="en-US" sz="4800">
                <a:latin typeface="Times New Roman" panose="02020603050405020304" pitchFamily="18" charset="0"/>
                <a:cs typeface="Titr" pitchFamily="2" charset="0"/>
              </a:rPr>
              <a:t>وسايل جراحي يا گاز و امثال آن در</a:t>
            </a:r>
          </a:p>
          <a:p>
            <a:pPr algn="just" rtl="1" eaLnBrk="1" hangingPunct="1"/>
            <a:r>
              <a:rPr lang="fa-IR" altLang="en-US" sz="4800">
                <a:latin typeface="Times New Roman" panose="02020603050405020304" pitchFamily="18" charset="0"/>
                <a:cs typeface="Titr" pitchFamily="2" charset="0"/>
              </a:rPr>
              <a:t> داخل شكم بيماري كه تحت عمل </a:t>
            </a:r>
          </a:p>
          <a:p>
            <a:pPr algn="just" rtl="1" eaLnBrk="1" hangingPunct="1"/>
            <a:r>
              <a:rPr lang="fa-IR" altLang="en-US" sz="4800">
                <a:latin typeface="Times New Roman" panose="02020603050405020304" pitchFamily="18" charset="0"/>
                <a:cs typeface="Titr" pitchFamily="2" charset="0"/>
              </a:rPr>
              <a:t>جراحي قرار گرفته است.</a:t>
            </a:r>
            <a:endParaRPr lang="en-US" altLang="en-US" sz="4800">
              <a:latin typeface="Times New Roman" panose="02020603050405020304" pitchFamily="18" charset="0"/>
              <a:cs typeface="Titr"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013A-48BB-4588-8081-5DCD2B864463}"/>
              </a:ext>
            </a:extLst>
          </p:cNvPr>
          <p:cNvSpPr>
            <a:spLocks noGrp="1"/>
          </p:cNvSpPr>
          <p:nvPr>
            <p:ph type="title"/>
          </p:nvPr>
        </p:nvSpPr>
        <p:spPr/>
        <p:txBody>
          <a:bodyPr>
            <a:normAutofit/>
          </a:bodyPr>
          <a:lstStyle/>
          <a:p>
            <a:pPr eaLnBrk="1" hangingPunct="1">
              <a:defRPr/>
            </a:pPr>
            <a:r>
              <a:rPr lang="fa-IR" sz="4800" b="1" dirty="0">
                <a:effectLst>
                  <a:outerShdw blurRad="38100" dist="38100" dir="2700000" algn="tl">
                    <a:srgbClr val="000000">
                      <a:alpha val="43137"/>
                    </a:srgbClr>
                  </a:outerShdw>
                </a:effectLst>
                <a:cs typeface="B Titr" pitchFamily="2" charset="-78"/>
              </a:rPr>
              <a:t>مسؤولیت پزشکی</a:t>
            </a:r>
            <a:endParaRPr lang="en-US" sz="4800" b="1" dirty="0">
              <a:effectLst>
                <a:outerShdw blurRad="38100" dist="38100" dir="2700000" algn="tl">
                  <a:srgbClr val="000000">
                    <a:alpha val="43137"/>
                  </a:srgbClr>
                </a:outerShdw>
              </a:effectLst>
              <a:cs typeface="B Titr" pitchFamily="2" charset="-78"/>
            </a:endParaRPr>
          </a:p>
        </p:txBody>
      </p:sp>
      <p:sp>
        <p:nvSpPr>
          <p:cNvPr id="3" name="Content Placeholder 2">
            <a:extLst>
              <a:ext uri="{FF2B5EF4-FFF2-40B4-BE49-F238E27FC236}">
                <a16:creationId xmlns:a16="http://schemas.microsoft.com/office/drawing/2014/main" id="{1F3AA148-D321-43AA-9154-9E719C9146A3}"/>
              </a:ext>
            </a:extLst>
          </p:cNvPr>
          <p:cNvSpPr>
            <a:spLocks noGrp="1"/>
          </p:cNvSpPr>
          <p:nvPr>
            <p:ph idx="1"/>
          </p:nvPr>
        </p:nvSpPr>
        <p:spPr/>
        <p:txBody>
          <a:bodyPr>
            <a:noAutofit/>
          </a:bodyPr>
          <a:lstStyle/>
          <a:p>
            <a:pPr marL="0" indent="0" algn="r" rtl="1" eaLnBrk="1" hangingPunct="1">
              <a:buNone/>
              <a:defRPr/>
            </a:pPr>
            <a:endParaRPr lang="fa-IR" sz="4000" b="1" dirty="0">
              <a:effectLst>
                <a:outerShdw blurRad="38100" dist="38100" dir="2700000" algn="tl">
                  <a:srgbClr val="000000">
                    <a:alpha val="43137"/>
                  </a:srgbClr>
                </a:outerShdw>
              </a:effectLst>
              <a:cs typeface="HHADI" pitchFamily="2" charset="-78"/>
            </a:endParaRPr>
          </a:p>
          <a:p>
            <a:pPr algn="r" rtl="1" eaLnBrk="1" hangingPunct="1">
              <a:defRPr/>
            </a:pPr>
            <a:r>
              <a:rPr lang="fa-IR" sz="4800" b="1">
                <a:effectLst>
                  <a:outerShdw blurRad="38100" dist="38100" dir="2700000" algn="tl">
                    <a:srgbClr val="000000">
                      <a:alpha val="43137"/>
                    </a:srgbClr>
                  </a:outerShdw>
                </a:effectLst>
                <a:cs typeface="HHADI" pitchFamily="2" charset="-78"/>
              </a:rPr>
              <a:t>مسئولیت اخلاقی </a:t>
            </a:r>
          </a:p>
          <a:p>
            <a:pPr algn="r" rtl="1" eaLnBrk="1" hangingPunct="1">
              <a:defRPr/>
            </a:pPr>
            <a:r>
              <a:rPr lang="fa-IR" sz="4800" b="1">
                <a:effectLst>
                  <a:outerShdw blurRad="38100" dist="38100" dir="2700000" algn="tl">
                    <a:srgbClr val="000000">
                      <a:alpha val="43137"/>
                    </a:srgbClr>
                  </a:outerShdw>
                </a:effectLst>
                <a:cs typeface="HHADI" pitchFamily="2" charset="-78"/>
              </a:rPr>
              <a:t>مسؤولیت </a:t>
            </a:r>
            <a:r>
              <a:rPr lang="fa-IR" sz="4800" b="1" dirty="0">
                <a:effectLst>
                  <a:outerShdw blurRad="38100" dist="38100" dir="2700000" algn="tl">
                    <a:srgbClr val="000000">
                      <a:alpha val="43137"/>
                    </a:srgbClr>
                  </a:outerShdw>
                </a:effectLst>
                <a:cs typeface="HHADI" pitchFamily="2" charset="-78"/>
              </a:rPr>
              <a:t>قانونی </a:t>
            </a:r>
          </a:p>
          <a:p>
            <a:pPr algn="r" rtl="1" eaLnBrk="1" hangingPunct="1">
              <a:buFont typeface="Wingdings" pitchFamily="2" charset="2"/>
              <a:buChar char="ü"/>
              <a:defRPr/>
            </a:pPr>
            <a:r>
              <a:rPr lang="fa-IR" sz="4000" b="1" dirty="0">
                <a:effectLst>
                  <a:outerShdw blurRad="38100" dist="38100" dir="2700000" algn="tl">
                    <a:srgbClr val="000000">
                      <a:alpha val="43137"/>
                    </a:srgbClr>
                  </a:outerShdw>
                </a:effectLst>
                <a:cs typeface="HHADI" pitchFamily="2" charset="-78"/>
              </a:rPr>
              <a:t>        مدنی</a:t>
            </a:r>
          </a:p>
          <a:p>
            <a:pPr algn="r" rtl="1" eaLnBrk="1" hangingPunct="1">
              <a:buFont typeface="Wingdings" pitchFamily="2" charset="2"/>
              <a:buChar char="ü"/>
              <a:defRPr/>
            </a:pPr>
            <a:r>
              <a:rPr lang="fa-IR" sz="4000" b="1">
                <a:effectLst>
                  <a:outerShdw blurRad="38100" dist="38100" dir="2700000" algn="tl">
                    <a:srgbClr val="000000">
                      <a:alpha val="43137"/>
                    </a:srgbClr>
                  </a:outerShdw>
                </a:effectLst>
                <a:cs typeface="HHADI" pitchFamily="2" charset="-78"/>
              </a:rPr>
              <a:t>        کیفری</a:t>
            </a:r>
          </a:p>
          <a:p>
            <a:pPr algn="r" rtl="1" eaLnBrk="1" hangingPunct="1">
              <a:defRPr/>
            </a:pPr>
            <a:r>
              <a:rPr lang="fa-IR" sz="4000" b="1">
                <a:effectLst>
                  <a:outerShdw blurRad="38100" dist="38100" dir="2700000" algn="tl">
                    <a:srgbClr val="000000">
                      <a:alpha val="43137"/>
                    </a:srgbClr>
                  </a:outerShdw>
                </a:effectLst>
                <a:cs typeface="HHADI" pitchFamily="2" charset="-78"/>
              </a:rPr>
              <a:t>مسؤولیت انتظامی</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plus(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plus(in)">
                                      <p:cBhvr>
                                        <p:cTn id="19" dur="2000"/>
                                        <p:tgtEl>
                                          <p:spTgt spid="3">
                                            <p:txEl>
                                              <p:pRg st="2" end="2"/>
                                            </p:txEl>
                                          </p:spTgt>
                                        </p:tgtEl>
                                      </p:cBhvr>
                                    </p:animEffect>
                                  </p:childTnLst>
                                </p:cTn>
                              </p:par>
                              <p:par>
                                <p:cTn id="20" presetID="1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plus(in)">
                                      <p:cBhvr>
                                        <p:cTn id="22" dur="2000"/>
                                        <p:tgtEl>
                                          <p:spTgt spid="3">
                                            <p:txEl>
                                              <p:pRg st="3" end="3"/>
                                            </p:txEl>
                                          </p:spTgt>
                                        </p:tgtEl>
                                      </p:cBhvr>
                                    </p:animEffect>
                                  </p:childTnLst>
                                </p:cTn>
                              </p:par>
                              <p:par>
                                <p:cTn id="23" presetID="13" presetClass="entr" presetSubtype="16"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plus(in)">
                                      <p:cBhvr>
                                        <p:cTn id="25" dur="2000"/>
                                        <p:tgtEl>
                                          <p:spTgt spid="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01B377C-22F7-437F-9FE5-C05E0E2EE9FE}"/>
              </a:ext>
            </a:extLst>
          </p:cNvPr>
          <p:cNvSpPr>
            <a:spLocks noGrp="1" noChangeArrowheads="1"/>
          </p:cNvSpPr>
          <p:nvPr>
            <p:ph type="ctrTitle"/>
          </p:nvPr>
        </p:nvSpPr>
        <p:spPr>
          <a:xfrm>
            <a:off x="827088" y="404813"/>
            <a:ext cx="7772400" cy="576262"/>
          </a:xfrm>
        </p:spPr>
        <p:txBody>
          <a:bodyPr/>
          <a:lstStyle/>
          <a:p>
            <a:pPr algn="r" eaLnBrk="1" hangingPunct="1">
              <a:spcBef>
                <a:spcPts val="500"/>
              </a:spcBef>
              <a:spcAft>
                <a:spcPts val="500"/>
              </a:spcAft>
            </a:pPr>
            <a:r>
              <a:rPr lang="ar-SA" altLang="en-US" sz="2800">
                <a:solidFill>
                  <a:srgbClr val="FFFF99"/>
                </a:solidFill>
                <a:latin typeface="Times New Roman" panose="02020603050405020304" pitchFamily="18" charset="0"/>
                <a:cs typeface="Homa" pitchFamily="2" charset="0"/>
              </a:rPr>
              <a:t>مثال 2:</a:t>
            </a:r>
          </a:p>
        </p:txBody>
      </p:sp>
      <p:sp>
        <p:nvSpPr>
          <p:cNvPr id="39939" name="Rectangle 3">
            <a:extLst>
              <a:ext uri="{FF2B5EF4-FFF2-40B4-BE49-F238E27FC236}">
                <a16:creationId xmlns:a16="http://schemas.microsoft.com/office/drawing/2014/main" id="{7B197D97-C380-479B-B2C3-6EAF7D07EBF3}"/>
              </a:ext>
            </a:extLst>
          </p:cNvPr>
          <p:cNvSpPr>
            <a:spLocks noGrp="1" noChangeArrowheads="1"/>
          </p:cNvSpPr>
          <p:nvPr>
            <p:ph type="subTitle" idx="1"/>
          </p:nvPr>
        </p:nvSpPr>
        <p:spPr>
          <a:xfrm>
            <a:off x="323850" y="1052513"/>
            <a:ext cx="8424863" cy="5400675"/>
          </a:xfrm>
        </p:spPr>
        <p:txBody>
          <a:bodyPr/>
          <a:lstStyle/>
          <a:p>
            <a:pPr marL="533400" indent="-533400" algn="just" rtl="1" eaLnBrk="1" hangingPunct="1">
              <a:buFont typeface="Wingdings" panose="05000000000000000000" pitchFamily="2" charset="2"/>
              <a:buChar char="n"/>
            </a:pPr>
            <a:r>
              <a:rPr lang="ar-SA" altLang="en-US" sz="2800">
                <a:latin typeface="Times New Roman" panose="02020603050405020304" pitchFamily="18" charset="0"/>
                <a:cs typeface="Titr" pitchFamily="2" charset="0"/>
              </a:rPr>
              <a:t>پاره كرده روده در برخي اعمال جراحي شكم مثل جراحي كيسه صفرا و غيره</a:t>
            </a:r>
          </a:p>
          <a:p>
            <a:pPr marL="533400" indent="-533400" algn="just" rtl="1" eaLnBrk="1" hangingPunct="1">
              <a:buFont typeface="Wingdings" panose="05000000000000000000" pitchFamily="2" charset="2"/>
              <a:buChar char="n"/>
            </a:pPr>
            <a:r>
              <a:rPr lang="ar-SA" altLang="en-US" sz="2800">
                <a:latin typeface="Times New Roman" panose="02020603050405020304" pitchFamily="18" charset="0"/>
                <a:cs typeface="Titr" pitchFamily="2" charset="0"/>
              </a:rPr>
              <a:t>پاره كردن رحم حين كورتاژ</a:t>
            </a:r>
          </a:p>
          <a:p>
            <a:pPr marL="533400" indent="-533400" algn="just" rtl="1" eaLnBrk="1" hangingPunct="1">
              <a:buFont typeface="Wingdings" panose="05000000000000000000" pitchFamily="2" charset="2"/>
              <a:buChar char="n"/>
            </a:pPr>
            <a:r>
              <a:rPr lang="ar-SA" altLang="en-US" sz="2800">
                <a:latin typeface="Times New Roman" panose="02020603050405020304" pitchFamily="18" charset="0"/>
                <a:cs typeface="Titr" pitchFamily="2" charset="0"/>
              </a:rPr>
              <a:t>بستن حالب در هنگام برخي از اعمال جراحي زنان</a:t>
            </a:r>
          </a:p>
          <a:p>
            <a:pPr marL="533400" indent="-533400" algn="just" rtl="1" eaLnBrk="1" hangingPunct="1">
              <a:buFont typeface="Wingdings" panose="05000000000000000000" pitchFamily="2" charset="2"/>
              <a:buChar char="n"/>
            </a:pPr>
            <a:r>
              <a:rPr lang="ar-SA" altLang="en-US" sz="2800">
                <a:latin typeface="Times New Roman" panose="02020603050405020304" pitchFamily="18" charset="0"/>
                <a:cs typeface="Titr" pitchFamily="2" charset="0"/>
              </a:rPr>
              <a:t>هرگونه دستكاري نابجا در اعضايي كه در مجاورت عضو مورد عمل قرار دارند.</a:t>
            </a:r>
          </a:p>
          <a:p>
            <a:pPr marL="533400" indent="-533400" algn="just" rtl="1" eaLnBrk="1" hangingPunct="1">
              <a:buFont typeface="Wingdings" panose="05000000000000000000" pitchFamily="2" charset="2"/>
              <a:buChar char="n"/>
            </a:pPr>
            <a:r>
              <a:rPr lang="ar-SA" altLang="en-US" sz="2800">
                <a:latin typeface="Times New Roman" panose="02020603050405020304" pitchFamily="18" charset="0"/>
                <a:cs typeface="Titr" pitchFamily="2" charset="0"/>
              </a:rPr>
              <a:t>تجويز دارو با دوز اشتباهي بيش از ميزان دوز درماني</a:t>
            </a:r>
          </a:p>
          <a:p>
            <a:pPr marL="533400" indent="-533400" algn="just" rtl="1" eaLnBrk="1" hangingPunct="1">
              <a:buFont typeface="Wingdings" panose="05000000000000000000" pitchFamily="2" charset="2"/>
              <a:buChar char="n"/>
            </a:pPr>
            <a:r>
              <a:rPr lang="ar-SA" altLang="en-US" sz="2800">
                <a:latin typeface="Times New Roman" panose="02020603050405020304" pitchFamily="18" charset="0"/>
                <a:cs typeface="Titr" pitchFamily="2" charset="0"/>
              </a:rPr>
              <a:t>اشتباه در اتصال اكسيژن و ساير گازهايي كه در اتاق عمل مورد استعمال دارند</a:t>
            </a:r>
          </a:p>
          <a:p>
            <a:pPr marL="533400" indent="-533400" algn="just" rtl="1" eaLnBrk="1" hangingPunct="1">
              <a:buFont typeface="Wingdings" panose="05000000000000000000" pitchFamily="2" charset="2"/>
              <a:buChar char="n"/>
            </a:pPr>
            <a:r>
              <a:rPr lang="ar-SA" altLang="en-US" sz="2800">
                <a:latin typeface="Times New Roman" panose="02020603050405020304" pitchFamily="18" charset="0"/>
                <a:cs typeface="Titr" pitchFamily="2" charset="0"/>
              </a:rPr>
              <a:t>تزريق وريدي دارويي كه منع مصرف وريدي دارد</a:t>
            </a:r>
          </a:p>
          <a:p>
            <a:pPr marL="533400" indent="-533400" rtl="1" eaLnBrk="1" hangingPunct="1"/>
            <a:r>
              <a:rPr lang="ar-SA" altLang="en-US" sz="2800">
                <a:solidFill>
                  <a:srgbClr val="FFFF99"/>
                </a:solidFill>
                <a:latin typeface="Times New Roman" panose="02020603050405020304" pitchFamily="18" charset="0"/>
                <a:cs typeface="Titr" pitchFamily="2" charset="0"/>
              </a:rPr>
              <a:t>(بي احتياطي)</a:t>
            </a:r>
            <a:endParaRPr lang="en-US" altLang="en-US" sz="2800">
              <a:solidFill>
                <a:srgbClr val="FFFF99"/>
              </a:solidFill>
              <a:latin typeface="Times New Roman" panose="02020603050405020304" pitchFamily="18" charset="0"/>
              <a:cs typeface="Titr" pitchFamily="2"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51C53BC-BB11-4F4A-842C-3C08E75EC333}"/>
              </a:ext>
            </a:extLst>
          </p:cNvPr>
          <p:cNvSpPr>
            <a:spLocks noGrp="1" noChangeArrowheads="1"/>
          </p:cNvSpPr>
          <p:nvPr>
            <p:ph type="ctrTitle"/>
          </p:nvPr>
        </p:nvSpPr>
        <p:spPr>
          <a:xfrm>
            <a:off x="684213" y="476250"/>
            <a:ext cx="7772400" cy="971550"/>
          </a:xfrm>
        </p:spPr>
        <p:txBody>
          <a:bodyPr/>
          <a:lstStyle/>
          <a:p>
            <a:pPr rtl="1" eaLnBrk="1" hangingPunct="1">
              <a:spcBef>
                <a:spcPts val="500"/>
              </a:spcBef>
              <a:spcAft>
                <a:spcPts val="500"/>
              </a:spcAft>
            </a:pPr>
            <a:r>
              <a:rPr lang="ar-SA" altLang="en-US" sz="4800">
                <a:solidFill>
                  <a:srgbClr val="99FF66"/>
                </a:solidFill>
                <a:latin typeface="Times New Roman" panose="02020603050405020304" pitchFamily="18" charset="0"/>
                <a:cs typeface="Titr" pitchFamily="2" charset="0"/>
              </a:rPr>
              <a:t>" عدم مهارت"</a:t>
            </a:r>
          </a:p>
        </p:txBody>
      </p:sp>
      <p:sp>
        <p:nvSpPr>
          <p:cNvPr id="78852" name="Rectangle 4">
            <a:extLst>
              <a:ext uri="{FF2B5EF4-FFF2-40B4-BE49-F238E27FC236}">
                <a16:creationId xmlns:a16="http://schemas.microsoft.com/office/drawing/2014/main" id="{8C97FE01-7D2E-41E1-9B10-3704D6B85912}"/>
              </a:ext>
            </a:extLst>
          </p:cNvPr>
          <p:cNvSpPr>
            <a:spLocks noGrp="1" noChangeArrowheads="1"/>
          </p:cNvSpPr>
          <p:nvPr>
            <p:ph type="subTitle" idx="1"/>
          </p:nvPr>
        </p:nvSpPr>
        <p:spPr>
          <a:xfrm>
            <a:off x="395288" y="1844675"/>
            <a:ext cx="8280400" cy="4537075"/>
          </a:xfrm>
        </p:spPr>
        <p:txBody>
          <a:bodyPr>
            <a:normAutofit/>
          </a:bodyPr>
          <a:lstStyle/>
          <a:p>
            <a:pPr algn="just" rtl="1" eaLnBrk="1" hangingPunct="1">
              <a:defRPr/>
            </a:pPr>
            <a:r>
              <a:rPr lang="ar-SA" dirty="0">
                <a:latin typeface="Times New Roman" pitchFamily="18" charset="0"/>
                <a:cs typeface="Titr" pitchFamily="10" charset="-78"/>
              </a:rPr>
              <a:t>ناتواني در انجام اموري تخصصي كه </a:t>
            </a:r>
            <a:r>
              <a:rPr lang="ar-SA">
                <a:latin typeface="Times New Roman" pitchFamily="18" charset="0"/>
                <a:cs typeface="Titr" pitchFamily="10" charset="-78"/>
              </a:rPr>
              <a:t>توانايي يا</a:t>
            </a:r>
            <a:endParaRPr lang="fa-IR">
              <a:latin typeface="Times New Roman" pitchFamily="18" charset="0"/>
              <a:cs typeface="Titr" pitchFamily="10" charset="-78"/>
            </a:endParaRPr>
          </a:p>
          <a:p>
            <a:pPr algn="just" rtl="1" eaLnBrk="1" hangingPunct="1">
              <a:defRPr/>
            </a:pPr>
            <a:r>
              <a:rPr lang="ar-SA">
                <a:latin typeface="Times New Roman" pitchFamily="18" charset="0"/>
                <a:cs typeface="Titr" pitchFamily="10" charset="-78"/>
              </a:rPr>
              <a:t> </a:t>
            </a:r>
            <a:r>
              <a:rPr lang="ar-SA" dirty="0">
                <a:latin typeface="Times New Roman" pitchFamily="18" charset="0"/>
                <a:cs typeface="Titr" pitchFamily="10" charset="-78"/>
              </a:rPr>
              <a:t>كارايي خاصي لازم دارند. عدم مهارت </a:t>
            </a:r>
            <a:r>
              <a:rPr lang="ar-SA">
                <a:latin typeface="Times New Roman" pitchFamily="18" charset="0"/>
                <a:cs typeface="Titr" pitchFamily="10" charset="-78"/>
              </a:rPr>
              <a:t>ممكن است</a:t>
            </a:r>
            <a:endParaRPr lang="fa-IR">
              <a:latin typeface="Times New Roman" pitchFamily="18" charset="0"/>
              <a:cs typeface="Titr" pitchFamily="10" charset="-78"/>
            </a:endParaRPr>
          </a:p>
          <a:p>
            <a:pPr algn="just" rtl="1" eaLnBrk="1" hangingPunct="1">
              <a:defRPr/>
            </a:pPr>
            <a:r>
              <a:rPr lang="ar-SA">
                <a:latin typeface="Times New Roman" pitchFamily="18" charset="0"/>
                <a:cs typeface="Titr" pitchFamily="10" charset="-78"/>
              </a:rPr>
              <a:t> </a:t>
            </a:r>
            <a:r>
              <a:rPr lang="ar-SA" dirty="0">
                <a:latin typeface="Times New Roman" pitchFamily="18" charset="0"/>
                <a:cs typeface="Titr" pitchFamily="10" charset="-78"/>
              </a:rPr>
              <a:t>ناشي از تا</a:t>
            </a:r>
            <a:r>
              <a:rPr lang="fa-IR" dirty="0">
                <a:latin typeface="Times New Roman" pitchFamily="18" charset="0"/>
                <a:cs typeface="Titr" pitchFamily="10" charset="-78"/>
              </a:rPr>
              <a:t>ز</a:t>
            </a:r>
            <a:r>
              <a:rPr lang="ar-SA" dirty="0">
                <a:latin typeface="Times New Roman" pitchFamily="18" charset="0"/>
                <a:cs typeface="Titr" pitchFamily="10" charset="-78"/>
              </a:rPr>
              <a:t>ه كاري و كم تجربگي باشد و يا </a:t>
            </a:r>
            <a:r>
              <a:rPr lang="ar-SA">
                <a:latin typeface="Times New Roman" pitchFamily="18" charset="0"/>
                <a:cs typeface="Titr" pitchFamily="10" charset="-78"/>
              </a:rPr>
              <a:t>ناشي </a:t>
            </a:r>
            <a:endParaRPr lang="fa-IR">
              <a:latin typeface="Times New Roman" pitchFamily="18" charset="0"/>
              <a:cs typeface="Titr" pitchFamily="10" charset="-78"/>
            </a:endParaRPr>
          </a:p>
          <a:p>
            <a:pPr algn="just" rtl="1" eaLnBrk="1" hangingPunct="1">
              <a:defRPr/>
            </a:pPr>
            <a:r>
              <a:rPr lang="ar-SA">
                <a:latin typeface="Times New Roman" pitchFamily="18" charset="0"/>
                <a:cs typeface="Titr" pitchFamily="10" charset="-78"/>
              </a:rPr>
              <a:t>از </a:t>
            </a:r>
            <a:r>
              <a:rPr lang="ar-SA" dirty="0">
                <a:latin typeface="Times New Roman" pitchFamily="18" charset="0"/>
                <a:cs typeface="Titr" pitchFamily="10" charset="-78"/>
              </a:rPr>
              <a:t>عدم بهره وري كافي از دانش پزشكي به </a:t>
            </a:r>
            <a:r>
              <a:rPr lang="ar-SA">
                <a:latin typeface="Times New Roman" pitchFamily="18" charset="0"/>
                <a:cs typeface="Titr" pitchFamily="10" charset="-78"/>
              </a:rPr>
              <a:t>عبارت </a:t>
            </a:r>
            <a:endParaRPr lang="fa-IR">
              <a:latin typeface="Times New Roman" pitchFamily="18" charset="0"/>
              <a:cs typeface="Titr" pitchFamily="10" charset="-78"/>
            </a:endParaRPr>
          </a:p>
          <a:p>
            <a:pPr algn="just" rtl="1" eaLnBrk="1" hangingPunct="1">
              <a:defRPr/>
            </a:pPr>
            <a:r>
              <a:rPr lang="ar-SA">
                <a:latin typeface="Times New Roman" pitchFamily="18" charset="0"/>
                <a:cs typeface="Titr" pitchFamily="10" charset="-78"/>
              </a:rPr>
              <a:t>ديگر </a:t>
            </a:r>
            <a:r>
              <a:rPr lang="ar-SA" dirty="0">
                <a:latin typeface="Times New Roman" pitchFamily="18" charset="0"/>
                <a:cs typeface="Titr" pitchFamily="10" charset="-78"/>
              </a:rPr>
              <a:t>عدم مهارت ممكن </a:t>
            </a:r>
            <a:r>
              <a:rPr lang="ar-SA">
                <a:latin typeface="Times New Roman" pitchFamily="18" charset="0"/>
                <a:cs typeface="Titr" pitchFamily="10" charset="-78"/>
              </a:rPr>
              <a:t>است عملي باشد و يا علمي</a:t>
            </a:r>
            <a:endParaRPr lang="fa-IR">
              <a:latin typeface="Times New Roman" pitchFamily="18" charset="0"/>
              <a:cs typeface="Titr" pitchFamily="10" charset="-78"/>
            </a:endParaRPr>
          </a:p>
          <a:p>
            <a:pPr algn="just" rtl="1" eaLnBrk="1" hangingPunct="1">
              <a:defRPr/>
            </a:pPr>
            <a:r>
              <a:rPr lang="ar-SA">
                <a:latin typeface="Times New Roman" pitchFamily="18" charset="0"/>
                <a:cs typeface="Titr" pitchFamily="10" charset="-78"/>
              </a:rPr>
              <a:t> (معنوي يا مادي). </a:t>
            </a:r>
          </a:p>
          <a:p>
            <a:pPr algn="just" rtl="1" eaLnBrk="1" hangingPunct="1">
              <a:defRPr/>
            </a:pPr>
            <a:r>
              <a:rPr lang="ar-SA">
                <a:solidFill>
                  <a:srgbClr val="FFFF00"/>
                </a:solidFill>
                <a:latin typeface="Times New Roman" pitchFamily="18" charset="0"/>
                <a:cs typeface="Titr" pitchFamily="10" charset="-78"/>
              </a:rPr>
              <a:t>عدم </a:t>
            </a:r>
            <a:r>
              <a:rPr lang="ar-SA" dirty="0">
                <a:solidFill>
                  <a:srgbClr val="FFFF00"/>
                </a:solidFill>
                <a:latin typeface="Times New Roman" pitchFamily="18" charset="0"/>
                <a:cs typeface="Titr" pitchFamily="10" charset="-78"/>
              </a:rPr>
              <a:t>آشنايي متعارف به اصول و </a:t>
            </a:r>
            <a:r>
              <a:rPr lang="fa-IR" dirty="0">
                <a:solidFill>
                  <a:srgbClr val="FFFF00"/>
                </a:solidFill>
                <a:latin typeface="Times New Roman" pitchFamily="18" charset="0"/>
                <a:cs typeface="Titr" pitchFamily="10" charset="-78"/>
              </a:rPr>
              <a:t>ح</a:t>
            </a:r>
            <a:r>
              <a:rPr lang="ar-SA" dirty="0">
                <a:solidFill>
                  <a:srgbClr val="FFFF00"/>
                </a:solidFill>
                <a:latin typeface="Times New Roman" pitchFamily="18" charset="0"/>
                <a:cs typeface="Titr" pitchFamily="10" charset="-78"/>
              </a:rPr>
              <a:t>قايق علمي و فني كار معين</a:t>
            </a:r>
            <a:endParaRPr lang="en-US" dirty="0">
              <a:solidFill>
                <a:srgbClr val="FFFF00"/>
              </a:solidFill>
              <a:latin typeface="Times New Roman" pitchFamily="18" charset="0"/>
              <a:cs typeface="Titr" pitchFamily="10" charset="-78"/>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48BDB6D-DD8C-4D44-B19E-A9520B640EDB}"/>
              </a:ext>
            </a:extLst>
          </p:cNvPr>
          <p:cNvSpPr>
            <a:spLocks noGrp="1" noChangeArrowheads="1"/>
          </p:cNvSpPr>
          <p:nvPr>
            <p:ph type="ctrTitle"/>
          </p:nvPr>
        </p:nvSpPr>
        <p:spPr>
          <a:xfrm>
            <a:off x="827088" y="404813"/>
            <a:ext cx="7772400" cy="576262"/>
          </a:xfrm>
        </p:spPr>
        <p:txBody>
          <a:bodyPr/>
          <a:lstStyle/>
          <a:p>
            <a:pPr algn="r" eaLnBrk="1" hangingPunct="1">
              <a:spcBef>
                <a:spcPts val="500"/>
              </a:spcBef>
              <a:spcAft>
                <a:spcPts val="500"/>
              </a:spcAft>
            </a:pPr>
            <a:r>
              <a:rPr lang="ar-SA" altLang="en-US" sz="2800">
                <a:latin typeface="Times New Roman" panose="02020603050405020304" pitchFamily="18" charset="0"/>
                <a:cs typeface="Homa" pitchFamily="2" charset="0"/>
              </a:rPr>
              <a:t>مثال 1:</a:t>
            </a:r>
          </a:p>
        </p:txBody>
      </p:sp>
      <p:sp>
        <p:nvSpPr>
          <p:cNvPr id="41987" name="Rectangle 3">
            <a:extLst>
              <a:ext uri="{FF2B5EF4-FFF2-40B4-BE49-F238E27FC236}">
                <a16:creationId xmlns:a16="http://schemas.microsoft.com/office/drawing/2014/main" id="{C6CC586D-5B6B-4C01-ACF5-EF883C2D7D2B}"/>
              </a:ext>
            </a:extLst>
          </p:cNvPr>
          <p:cNvSpPr>
            <a:spLocks noGrp="1" noChangeArrowheads="1"/>
          </p:cNvSpPr>
          <p:nvPr>
            <p:ph type="subTitle" idx="1"/>
          </p:nvPr>
        </p:nvSpPr>
        <p:spPr>
          <a:xfrm>
            <a:off x="323850" y="1052513"/>
            <a:ext cx="8424863" cy="5400675"/>
          </a:xfrm>
        </p:spPr>
        <p:txBody>
          <a:bodyPr/>
          <a:lstStyle/>
          <a:p>
            <a:pPr algn="just" rtl="1" eaLnBrk="1" hangingPunct="1">
              <a:lnSpc>
                <a:spcPct val="90000"/>
              </a:lnSpc>
            </a:pPr>
            <a:r>
              <a:rPr lang="ar-SA" altLang="en-US">
                <a:latin typeface="Times New Roman" panose="02020603050405020304" pitchFamily="18" charset="0"/>
                <a:cs typeface="Titr" pitchFamily="2" charset="0"/>
              </a:rPr>
              <a:t>زن جواني در اولين بارداري خود به دنبال سقط جنين ناقص دچار خونريزي شده به جراح متخصص زنان مراجعه تحت درمان كورتاژ قرار گرفته در حين عمل رحم سوراخ شده </a:t>
            </a:r>
            <a:r>
              <a:rPr lang="ar-SA" altLang="en-US">
                <a:solidFill>
                  <a:schemeClr val="accent2"/>
                </a:solidFill>
                <a:latin typeface="Times New Roman" panose="02020603050405020304" pitchFamily="18" charset="0"/>
                <a:cs typeface="Titr" pitchFamily="2" charset="0"/>
              </a:rPr>
              <a:t>(بي احتياطي) </a:t>
            </a:r>
            <a:r>
              <a:rPr lang="ar-SA" altLang="en-US">
                <a:latin typeface="Times New Roman" panose="02020603050405020304" pitchFamily="18" charset="0"/>
                <a:cs typeface="Titr" pitchFamily="2" charset="0"/>
              </a:rPr>
              <a:t>و قوسي از روده از سوراخ وسيع رحم وارد ان شده و جراح به تصور آنكه بقاياي جفت است روي آن كورت كشيده و منجر به پارگي متعدد روده گرديد </a:t>
            </a:r>
            <a:r>
              <a:rPr lang="ar-SA" altLang="en-US">
                <a:solidFill>
                  <a:schemeClr val="accent2"/>
                </a:solidFill>
                <a:latin typeface="Times New Roman" panose="02020603050405020304" pitchFamily="18" charset="0"/>
                <a:cs typeface="Titr" pitchFamily="2" charset="0"/>
              </a:rPr>
              <a:t>(عدم مهارت). </a:t>
            </a:r>
            <a:endParaRPr lang="en-GB" altLang="en-US">
              <a:solidFill>
                <a:schemeClr val="accent2"/>
              </a:solidFill>
              <a:latin typeface="Times New Roman" panose="02020603050405020304" pitchFamily="18" charset="0"/>
              <a:cs typeface="Titr" pitchFamily="2"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a:extLst>
              <a:ext uri="{FF2B5EF4-FFF2-40B4-BE49-F238E27FC236}">
                <a16:creationId xmlns:a16="http://schemas.microsoft.com/office/drawing/2014/main" id="{AA2880BE-E4C1-44FE-B0CB-EA2AE6DFFD2E}"/>
              </a:ext>
            </a:extLst>
          </p:cNvPr>
          <p:cNvSpPr>
            <a:spLocks noGrp="1" noChangeArrowheads="1"/>
          </p:cNvSpPr>
          <p:nvPr>
            <p:ph type="ctrTitle"/>
          </p:nvPr>
        </p:nvSpPr>
        <p:spPr>
          <a:xfrm>
            <a:off x="827088" y="404813"/>
            <a:ext cx="7772400" cy="576262"/>
          </a:xfrm>
        </p:spPr>
        <p:txBody>
          <a:bodyPr>
            <a:normAutofit fontScale="90000"/>
          </a:bodyPr>
          <a:lstStyle/>
          <a:p>
            <a:pPr algn="r" eaLnBrk="1" hangingPunct="1">
              <a:spcBef>
                <a:spcPts val="500"/>
              </a:spcBef>
              <a:spcAft>
                <a:spcPts val="500"/>
              </a:spcAft>
              <a:defRPr/>
            </a:pPr>
            <a:r>
              <a:rPr lang="ar-SA" sz="4000" dirty="0">
                <a:solidFill>
                  <a:schemeClr val="accent2"/>
                </a:solidFill>
                <a:latin typeface="Times New Roman" pitchFamily="18" charset="0"/>
                <a:cs typeface="Homa" pitchFamily="2" charset="-78"/>
              </a:rPr>
              <a:t>مثال 2:</a:t>
            </a:r>
            <a:r>
              <a:rPr lang="ar-SA" sz="4000" dirty="0">
                <a:latin typeface="Times New Roman" pitchFamily="18" charset="0"/>
                <a:cs typeface="Homa" pitchFamily="2" charset="-78"/>
              </a:rPr>
              <a:t> (نمونه هاي ديگري از عدم مهارت):</a:t>
            </a:r>
            <a:r>
              <a:rPr lang="ar-SA" sz="2800" dirty="0">
                <a:latin typeface="Times New Roman" pitchFamily="18" charset="0"/>
                <a:cs typeface="Homa" pitchFamily="2" charset="-78"/>
              </a:rPr>
              <a:t> </a:t>
            </a:r>
          </a:p>
        </p:txBody>
      </p:sp>
      <p:sp>
        <p:nvSpPr>
          <p:cNvPr id="389123" name="Rectangle 3">
            <a:extLst>
              <a:ext uri="{FF2B5EF4-FFF2-40B4-BE49-F238E27FC236}">
                <a16:creationId xmlns:a16="http://schemas.microsoft.com/office/drawing/2014/main" id="{00FDE163-CDA5-4923-9B90-98158A50117A}"/>
              </a:ext>
            </a:extLst>
          </p:cNvPr>
          <p:cNvSpPr>
            <a:spLocks noGrp="1" noChangeArrowheads="1"/>
          </p:cNvSpPr>
          <p:nvPr>
            <p:ph type="subTitle" idx="1"/>
          </p:nvPr>
        </p:nvSpPr>
        <p:spPr>
          <a:xfrm>
            <a:off x="323850" y="1628775"/>
            <a:ext cx="8424863" cy="4824413"/>
          </a:xfrm>
        </p:spPr>
        <p:txBody>
          <a:bodyPr/>
          <a:lstStyle/>
          <a:p>
            <a:pPr algn="just" rtl="1" eaLnBrk="1" hangingPunct="1">
              <a:buFont typeface="Wingdings" pitchFamily="2" charset="2"/>
              <a:buChar char="ü"/>
              <a:defRPr/>
            </a:pPr>
            <a:r>
              <a:rPr lang="ar-SA" sz="3600" dirty="0">
                <a:solidFill>
                  <a:schemeClr val="bg2">
                    <a:lumMod val="25000"/>
                  </a:schemeClr>
                </a:solidFill>
                <a:latin typeface="Times New Roman" pitchFamily="18" charset="0"/>
                <a:cs typeface="Titr" pitchFamily="10" charset="-78"/>
              </a:rPr>
              <a:t>عدم بكارگيري تكنيك صحيح در جراحي ارتوپدي</a:t>
            </a:r>
          </a:p>
          <a:p>
            <a:pPr algn="just" rtl="1" eaLnBrk="1" hangingPunct="1">
              <a:buFont typeface="Wingdings" pitchFamily="2" charset="2"/>
              <a:buChar char="ü"/>
              <a:defRPr/>
            </a:pPr>
            <a:r>
              <a:rPr lang="ar-SA" sz="3600" dirty="0">
                <a:solidFill>
                  <a:schemeClr val="bg2">
                    <a:lumMod val="25000"/>
                  </a:schemeClr>
                </a:solidFill>
                <a:latin typeface="Times New Roman" pitchFamily="18" charset="0"/>
                <a:cs typeface="Titr" pitchFamily="10" charset="-78"/>
              </a:rPr>
              <a:t>عدم توانايي مقابله صحيح با برخي عوارض احتمالي قابل پيش بيني</a:t>
            </a:r>
          </a:p>
          <a:p>
            <a:pPr algn="just" rtl="1" eaLnBrk="1" hangingPunct="1">
              <a:buFont typeface="Wingdings" pitchFamily="2" charset="2"/>
              <a:buChar char="ü"/>
              <a:defRPr/>
            </a:pPr>
            <a:r>
              <a:rPr lang="ar-SA" sz="3600" dirty="0">
                <a:solidFill>
                  <a:schemeClr val="bg2">
                    <a:lumMod val="25000"/>
                  </a:schemeClr>
                </a:solidFill>
                <a:latin typeface="Times New Roman" pitchFamily="18" charset="0"/>
                <a:cs typeface="Titr" pitchFamily="10" charset="-78"/>
              </a:rPr>
              <a:t>انجام اقداماتي خارج از حيطه تخصصي كه منجر به عارضه و آسيب بيمار گردد</a:t>
            </a:r>
          </a:p>
          <a:p>
            <a:pPr algn="just" rtl="1" eaLnBrk="1" hangingPunct="1">
              <a:buFont typeface="Wingdings" pitchFamily="2" charset="2"/>
              <a:buChar char="ü"/>
              <a:defRPr/>
            </a:pPr>
            <a:r>
              <a:rPr lang="ar-SA" sz="3600" dirty="0">
                <a:solidFill>
                  <a:schemeClr val="bg2">
                    <a:lumMod val="25000"/>
                  </a:schemeClr>
                </a:solidFill>
                <a:latin typeface="Times New Roman" pitchFamily="18" charset="0"/>
                <a:cs typeface="Titr" pitchFamily="10" charset="-78"/>
              </a:rPr>
              <a:t>انجام جراحيهاي تخصصي قلب و عروق توسط جراح عمومي در صورتيكه به علت عدم تبحر كافي منجر به عارضه گردد</a:t>
            </a:r>
            <a:endParaRPr lang="en-US" sz="3600" dirty="0">
              <a:solidFill>
                <a:schemeClr val="bg2">
                  <a:lumMod val="25000"/>
                </a:schemeClr>
              </a:solidFill>
              <a:latin typeface="Times New Roman" pitchFamily="18" charset="0"/>
              <a:cs typeface="Titr" pitchFamily="10" charset="-7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6396AC8-3D74-48C3-A288-3D950DD97598}"/>
              </a:ext>
            </a:extLst>
          </p:cNvPr>
          <p:cNvSpPr>
            <a:spLocks noGrp="1" noChangeArrowheads="1"/>
          </p:cNvSpPr>
          <p:nvPr>
            <p:ph type="ctrTitle"/>
          </p:nvPr>
        </p:nvSpPr>
        <p:spPr>
          <a:xfrm>
            <a:off x="755650" y="549275"/>
            <a:ext cx="7772400" cy="898525"/>
          </a:xfrm>
        </p:spPr>
        <p:txBody>
          <a:bodyPr/>
          <a:lstStyle/>
          <a:p>
            <a:pPr eaLnBrk="1" hangingPunct="1">
              <a:spcBef>
                <a:spcPts val="500"/>
              </a:spcBef>
              <a:spcAft>
                <a:spcPts val="500"/>
              </a:spcAft>
            </a:pPr>
            <a:r>
              <a:rPr lang="ar-SA" altLang="en-US" sz="4800">
                <a:solidFill>
                  <a:srgbClr val="99FF66"/>
                </a:solidFill>
                <a:latin typeface="Times New Roman" panose="02020603050405020304" pitchFamily="18" charset="0"/>
                <a:cs typeface="Titr" pitchFamily="2" charset="0"/>
              </a:rPr>
              <a:t>"عدم رعايت نظامات دولتي"</a:t>
            </a:r>
          </a:p>
        </p:txBody>
      </p:sp>
      <p:sp>
        <p:nvSpPr>
          <p:cNvPr id="92164" name="Rectangle 4">
            <a:extLst>
              <a:ext uri="{FF2B5EF4-FFF2-40B4-BE49-F238E27FC236}">
                <a16:creationId xmlns:a16="http://schemas.microsoft.com/office/drawing/2014/main" id="{23778983-ACC4-4E7B-930C-308874730236}"/>
              </a:ext>
            </a:extLst>
          </p:cNvPr>
          <p:cNvSpPr>
            <a:spLocks noGrp="1" noChangeArrowheads="1"/>
          </p:cNvSpPr>
          <p:nvPr>
            <p:ph type="subTitle" idx="1"/>
          </p:nvPr>
        </p:nvSpPr>
        <p:spPr>
          <a:xfrm>
            <a:off x="468313" y="1773238"/>
            <a:ext cx="8207375" cy="4535487"/>
          </a:xfrm>
        </p:spPr>
        <p:txBody>
          <a:bodyPr/>
          <a:lstStyle/>
          <a:p>
            <a:pPr algn="just" rtl="1" eaLnBrk="1" hangingPunct="1">
              <a:defRPr/>
            </a:pPr>
            <a:r>
              <a:rPr lang="ar-SA" dirty="0">
                <a:solidFill>
                  <a:schemeClr val="bg2">
                    <a:lumMod val="25000"/>
                  </a:schemeClr>
                </a:solidFill>
                <a:latin typeface="Times New Roman" pitchFamily="18" charset="0"/>
                <a:cs typeface="Titr" pitchFamily="10" charset="-78"/>
              </a:rPr>
              <a:t>منظور نظامات خاص مربوط به صاحبان حرفه هاي پزشكي و رشته هاي وابسته است. اين نظامات خاص شامل قوانين و آئين نامه هاي نظام پزشكي و دستورالعملهاي وزارت بهداشت, درمان و آموزش پزشكي و بخشنامه هاي مراكز علمي و درماني و هرگونه قانون, مصوبه, آئين نامه, بخشنامه و دستورالعملهايي كه از طرف قانونگذار يا مقامات صلاحيتدار در امور پزشكي وضع گرديده ميباشد. عمل نكردن به هر كدام را عدم رعايت نظامات دولتي ميگويند.</a:t>
            </a:r>
            <a:endParaRPr lang="en-US" dirty="0">
              <a:solidFill>
                <a:schemeClr val="bg2">
                  <a:lumMod val="25000"/>
                </a:schemeClr>
              </a:solidFill>
              <a:latin typeface="Times New Roman" pitchFamily="18" charset="0"/>
              <a:cs typeface="Titr" pitchFamily="10" charset="-78"/>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C02A3871-AEBB-402A-B4EC-3AAA5234B7E9}"/>
              </a:ext>
            </a:extLst>
          </p:cNvPr>
          <p:cNvSpPr>
            <a:spLocks noGrp="1" noChangeArrowheads="1"/>
          </p:cNvSpPr>
          <p:nvPr>
            <p:ph type="ctrTitle"/>
          </p:nvPr>
        </p:nvSpPr>
        <p:spPr>
          <a:xfrm>
            <a:off x="684213" y="333375"/>
            <a:ext cx="7772400" cy="792163"/>
          </a:xfrm>
        </p:spPr>
        <p:txBody>
          <a:bodyPr/>
          <a:lstStyle/>
          <a:p>
            <a:pPr algn="r" eaLnBrk="1" hangingPunct="1">
              <a:spcBef>
                <a:spcPts val="500"/>
              </a:spcBef>
              <a:spcAft>
                <a:spcPts val="500"/>
              </a:spcAft>
              <a:defRPr/>
            </a:pPr>
            <a:r>
              <a:rPr lang="ar-SA" sz="3600" dirty="0">
                <a:latin typeface="Times New Roman" pitchFamily="18" charset="0"/>
                <a:cs typeface="+mn-cs"/>
              </a:rPr>
              <a:t>مثالهايي از  عدم رعايت نظامات دولتي:</a:t>
            </a:r>
          </a:p>
        </p:txBody>
      </p:sp>
      <p:sp>
        <p:nvSpPr>
          <p:cNvPr id="95236" name="Rectangle 4">
            <a:extLst>
              <a:ext uri="{FF2B5EF4-FFF2-40B4-BE49-F238E27FC236}">
                <a16:creationId xmlns:a16="http://schemas.microsoft.com/office/drawing/2014/main" id="{A4E199FF-85C7-4A33-AC5D-ABED6EE9175E}"/>
              </a:ext>
            </a:extLst>
          </p:cNvPr>
          <p:cNvSpPr>
            <a:spLocks noGrp="1" noChangeArrowheads="1"/>
          </p:cNvSpPr>
          <p:nvPr>
            <p:ph type="subTitle" idx="1"/>
          </p:nvPr>
        </p:nvSpPr>
        <p:spPr>
          <a:xfrm>
            <a:off x="684213" y="1373188"/>
            <a:ext cx="8002587" cy="5256212"/>
          </a:xfrm>
        </p:spPr>
        <p:txBody>
          <a:bodyPr/>
          <a:lstStyle/>
          <a:p>
            <a:pPr marL="609600" indent="-609600" algn="r" rtl="1" eaLnBrk="1" hangingPunct="1">
              <a:lnSpc>
                <a:spcPct val="80000"/>
              </a:lnSpc>
              <a:buFont typeface="Wingdings" pitchFamily="2" charset="2"/>
              <a:buChar char="n"/>
              <a:defRPr/>
            </a:pPr>
            <a:r>
              <a:rPr lang="ar-SA" sz="2800" dirty="0">
                <a:latin typeface="Times New Roman" pitchFamily="18" charset="0"/>
                <a:cs typeface="Titr" pitchFamily="10" charset="-78"/>
              </a:rPr>
              <a:t>عدم پذيرش بيماران اورژانسي</a:t>
            </a:r>
          </a:p>
          <a:p>
            <a:pPr marL="609600" indent="-609600" algn="r" rtl="1" eaLnBrk="1" hangingPunct="1">
              <a:lnSpc>
                <a:spcPct val="80000"/>
              </a:lnSpc>
              <a:buFont typeface="Wingdings" pitchFamily="2" charset="2"/>
              <a:buChar char="n"/>
              <a:defRPr/>
            </a:pPr>
            <a:r>
              <a:rPr lang="ar-SA" sz="2800" dirty="0">
                <a:latin typeface="Times New Roman" pitchFamily="18" charset="0"/>
                <a:cs typeface="Titr" pitchFamily="10" charset="-78"/>
              </a:rPr>
              <a:t>تجويز داروهاي ممنوعه</a:t>
            </a:r>
          </a:p>
          <a:p>
            <a:pPr marL="609600" indent="-609600" algn="r" rtl="1" eaLnBrk="1" hangingPunct="1">
              <a:lnSpc>
                <a:spcPct val="80000"/>
              </a:lnSpc>
              <a:buFont typeface="Wingdings" pitchFamily="2" charset="2"/>
              <a:buChar char="n"/>
              <a:defRPr/>
            </a:pPr>
            <a:r>
              <a:rPr lang="ar-SA" sz="2800" dirty="0">
                <a:latin typeface="Times New Roman" pitchFamily="18" charset="0"/>
                <a:cs typeface="Titr" pitchFamily="10" charset="-78"/>
              </a:rPr>
              <a:t>افشاي اسرار بيماران (به جز به موجب قانون)</a:t>
            </a:r>
          </a:p>
          <a:p>
            <a:pPr marL="609600" indent="-609600" algn="r" rtl="1" eaLnBrk="1" hangingPunct="1">
              <a:lnSpc>
                <a:spcPct val="80000"/>
              </a:lnSpc>
              <a:buFont typeface="Wingdings" pitchFamily="2" charset="2"/>
              <a:buChar char="n"/>
              <a:defRPr/>
            </a:pPr>
            <a:r>
              <a:rPr lang="ar-SA" sz="2800" dirty="0">
                <a:latin typeface="Times New Roman" pitchFamily="18" charset="0"/>
                <a:cs typeface="Titr" pitchFamily="10" charset="-78"/>
              </a:rPr>
              <a:t>تحميل مخارج غير ضروري به بيمار</a:t>
            </a:r>
          </a:p>
          <a:p>
            <a:pPr marL="609600" indent="-609600" algn="r" rtl="1" eaLnBrk="1" hangingPunct="1">
              <a:lnSpc>
                <a:spcPct val="80000"/>
              </a:lnSpc>
              <a:buFont typeface="Wingdings" pitchFamily="2" charset="2"/>
              <a:buChar char="n"/>
              <a:defRPr/>
            </a:pPr>
            <a:r>
              <a:rPr lang="ar-SA" sz="2800" dirty="0">
                <a:latin typeface="Times New Roman" pitchFamily="18" charset="0"/>
                <a:cs typeface="Titr" pitchFamily="10" charset="-78"/>
              </a:rPr>
              <a:t>ايجاد رعب و هراس در بيمار با تشريح غير واقعي وخامت بيماري</a:t>
            </a:r>
          </a:p>
          <a:p>
            <a:pPr marL="609600" indent="-609600" algn="r" rtl="1" eaLnBrk="1" hangingPunct="1">
              <a:lnSpc>
                <a:spcPct val="80000"/>
              </a:lnSpc>
              <a:buFont typeface="Wingdings" pitchFamily="2" charset="2"/>
              <a:buChar char="n"/>
              <a:defRPr/>
            </a:pPr>
            <a:r>
              <a:rPr lang="ar-SA" sz="2800" dirty="0">
                <a:latin typeface="Times New Roman" pitchFamily="18" charset="0"/>
                <a:cs typeface="Titr" pitchFamily="10" charset="-78"/>
              </a:rPr>
              <a:t>تبليغات گمراه كننده و ...</a:t>
            </a:r>
          </a:p>
          <a:p>
            <a:pPr marL="609600" indent="-609600" algn="r" rtl="1" eaLnBrk="1" hangingPunct="1">
              <a:lnSpc>
                <a:spcPct val="80000"/>
              </a:lnSpc>
              <a:buFont typeface="Wingdings" pitchFamily="2" charset="2"/>
              <a:buChar char="n"/>
              <a:defRPr/>
            </a:pPr>
            <a:endParaRPr lang="ar-SA" sz="2800" dirty="0">
              <a:latin typeface="Times New Roman" pitchFamily="18" charset="0"/>
              <a:cs typeface="Titr" pitchFamily="10" charset="-78"/>
            </a:endParaRPr>
          </a:p>
          <a:p>
            <a:pPr marL="609600" indent="-609600" algn="just" rtl="1" eaLnBrk="1" hangingPunct="1">
              <a:lnSpc>
                <a:spcPct val="80000"/>
              </a:lnSpc>
              <a:buClr>
                <a:srgbClr val="FF3300"/>
              </a:buClr>
              <a:buFont typeface="Wingdings" pitchFamily="2" charset="2"/>
              <a:buChar char="v"/>
              <a:defRPr/>
            </a:pPr>
            <a:r>
              <a:rPr lang="ar-SA" sz="2400" dirty="0">
                <a:solidFill>
                  <a:schemeClr val="bg2">
                    <a:lumMod val="25000"/>
                  </a:schemeClr>
                </a:solidFill>
                <a:latin typeface="Times New Roman" pitchFamily="18" charset="0"/>
                <a:cs typeface="Homa" pitchFamily="2" charset="-78"/>
              </a:rPr>
              <a:t>عدم رعايت نظامات دولتي ممكن است علاوه بر محكوميت كيفري و جبران خسارت وارده منجر به محكوميت انتظامي پزشكان نيز بشود.</a:t>
            </a:r>
          </a:p>
          <a:p>
            <a:pPr marL="609600" indent="-609600" algn="just" rtl="1" eaLnBrk="1" hangingPunct="1">
              <a:lnSpc>
                <a:spcPct val="80000"/>
              </a:lnSpc>
              <a:buClr>
                <a:srgbClr val="FF3300"/>
              </a:buClr>
              <a:buFont typeface="Wingdings" pitchFamily="2" charset="2"/>
              <a:buChar char="v"/>
              <a:defRPr/>
            </a:pPr>
            <a:r>
              <a:rPr lang="ar-SA" sz="2400" dirty="0">
                <a:solidFill>
                  <a:schemeClr val="bg2">
                    <a:lumMod val="25000"/>
                  </a:schemeClr>
                </a:solidFill>
                <a:latin typeface="Times New Roman" pitchFamily="18" charset="0"/>
                <a:cs typeface="Homa" pitchFamily="2" charset="-78"/>
              </a:rPr>
              <a:t> مواردي از عدم رعايت نظامات دولتي كه صرفا به صورت خطا اتفاق افتاده و موجب ضرر و زيان اشخاص ديگر نشده باشد موجب مسئوليت كيفري نخواهد شد.</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a:extLst>
              <a:ext uri="{FF2B5EF4-FFF2-40B4-BE49-F238E27FC236}">
                <a16:creationId xmlns:a16="http://schemas.microsoft.com/office/drawing/2014/main" id="{C6B83177-8077-459B-9732-876CE73B5ED6}"/>
              </a:ext>
            </a:extLst>
          </p:cNvPr>
          <p:cNvSpPr>
            <a:spLocks noGrp="1"/>
          </p:cNvSpPr>
          <p:nvPr>
            <p:ph idx="1"/>
          </p:nvPr>
        </p:nvSpPr>
        <p:spPr>
          <a:xfrm>
            <a:off x="457200" y="333375"/>
            <a:ext cx="8229600" cy="5792788"/>
          </a:xfrm>
        </p:spPr>
        <p:txBody>
          <a:bodyPr/>
          <a:lstStyle/>
          <a:p>
            <a:pPr algn="r" rtl="1">
              <a:buFont typeface="Wingdings" panose="05000000000000000000" pitchFamily="2" charset="2"/>
              <a:buChar char="ü"/>
            </a:pPr>
            <a:r>
              <a:rPr lang="fa-IR" altLang="en-US"/>
              <a:t>در ساعت 19:00 روز 95/4/14 پزشک کشیک درمانگاه شبانه روزی قبل از حضور همکار شیفت بعد با سپردن اوضاع به پرستار درمانگاه ، محل را ترک می کند . در ساعت 19:55 کودک یکساله ای متعاقب تشنج به درمانگاه منتقل می گردد . پزشکی در درمانگاه حاضر نیست . </a:t>
            </a:r>
          </a:p>
          <a:p>
            <a:pPr algn="r" rtl="1">
              <a:buFont typeface="Wingdings" panose="05000000000000000000" pitchFamily="2" charset="2"/>
              <a:buChar char="ü"/>
            </a:pPr>
            <a:r>
              <a:rPr lang="fa-IR" altLang="en-US"/>
              <a:t>مسوولیت عوارض ناشی از عدم حضور به عهده کیست ؟ </a:t>
            </a:r>
          </a:p>
          <a:p>
            <a:pPr algn="r" rtl="1">
              <a:buFont typeface="Wingdings" panose="05000000000000000000" pitchFamily="2" charset="2"/>
              <a:buChar char="ü"/>
            </a:pPr>
            <a:r>
              <a:rPr lang="fa-IR" altLang="en-US"/>
              <a:t>دامنه مسوولیت پزشک اول و دوم چگونه است ؟ </a:t>
            </a:r>
          </a:p>
          <a:p>
            <a:pPr algn="r" rtl="1">
              <a:buFont typeface="Wingdings" panose="05000000000000000000" pitchFamily="2" charset="2"/>
              <a:buChar char="ü"/>
            </a:pPr>
            <a:r>
              <a:rPr lang="fa-IR" altLang="en-US"/>
              <a:t>مسوول فنی و نظارت وی در این زمینه تا چه حد ملاک است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029E15E8-3C2A-4FAB-BE59-4C0796F9ACE7}"/>
              </a:ext>
            </a:extLst>
          </p:cNvPr>
          <p:cNvSpPr>
            <a:spLocks noGrp="1"/>
          </p:cNvSpPr>
          <p:nvPr>
            <p:ph type="title"/>
          </p:nvPr>
        </p:nvSpPr>
        <p:spPr/>
        <p:txBody>
          <a:bodyPr/>
          <a:lstStyle/>
          <a:p>
            <a:endParaRPr lang="fa-IR" altLang="en-US"/>
          </a:p>
        </p:txBody>
      </p:sp>
      <p:sp>
        <p:nvSpPr>
          <p:cNvPr id="47107" name="Content Placeholder 2">
            <a:extLst>
              <a:ext uri="{FF2B5EF4-FFF2-40B4-BE49-F238E27FC236}">
                <a16:creationId xmlns:a16="http://schemas.microsoft.com/office/drawing/2014/main" id="{FF384ADC-26B9-4449-BEAD-46181D31D82E}"/>
              </a:ext>
            </a:extLst>
          </p:cNvPr>
          <p:cNvSpPr>
            <a:spLocks noGrp="1"/>
          </p:cNvSpPr>
          <p:nvPr>
            <p:ph idx="1"/>
          </p:nvPr>
        </p:nvSpPr>
        <p:spPr/>
        <p:txBody>
          <a:bodyPr/>
          <a:lstStyle/>
          <a:p>
            <a:endParaRPr lang="fa-IR"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BCF218F-F1EF-40D1-B203-FCE9D5D00E5E}"/>
              </a:ext>
            </a:extLst>
          </p:cNvPr>
          <p:cNvSpPr>
            <a:spLocks noGrp="1" noChangeArrowheads="1"/>
          </p:cNvSpPr>
          <p:nvPr>
            <p:ph type="title"/>
          </p:nvPr>
        </p:nvSpPr>
        <p:spPr/>
        <p:txBody>
          <a:bodyPr/>
          <a:lstStyle/>
          <a:p>
            <a:pPr eaLnBrk="1" hangingPunct="1"/>
            <a:endParaRPr lang="en-US" altLang="en-US"/>
          </a:p>
        </p:txBody>
      </p:sp>
      <p:sp>
        <p:nvSpPr>
          <p:cNvPr id="48131" name="Rectangle 8">
            <a:extLst>
              <a:ext uri="{FF2B5EF4-FFF2-40B4-BE49-F238E27FC236}">
                <a16:creationId xmlns:a16="http://schemas.microsoft.com/office/drawing/2014/main" id="{E9178108-96AF-4650-9DD3-B8F17403B7AD}"/>
              </a:ext>
            </a:extLst>
          </p:cNvPr>
          <p:cNvSpPr>
            <a:spLocks noGrp="1" noChangeArrowheads="1"/>
          </p:cNvSpPr>
          <p:nvPr>
            <p:ph type="body" idx="1"/>
          </p:nvPr>
        </p:nvSpPr>
        <p:spPr/>
        <p:txBody>
          <a:bodyPr/>
          <a:lstStyle/>
          <a:p>
            <a:pPr eaLnBrk="1" hangingPunct="1"/>
            <a:endParaRPr lang="en-US" altLang="en-US"/>
          </a:p>
        </p:txBody>
      </p:sp>
      <p:pic>
        <p:nvPicPr>
          <p:cNvPr id="48132" name="Picture 1">
            <a:extLst>
              <a:ext uri="{FF2B5EF4-FFF2-40B4-BE49-F238E27FC236}">
                <a16:creationId xmlns:a16="http://schemas.microsoft.com/office/drawing/2014/main" id="{3A0C4F39-F7E0-4FA4-90BB-F172DAB076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0"/>
            <a:ext cx="9301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C641596F-4546-4820-9E22-82CA9C3DFA88}"/>
              </a:ext>
            </a:extLst>
          </p:cNvPr>
          <p:cNvSpPr>
            <a:spLocks noGrp="1" noChangeArrowheads="1"/>
          </p:cNvSpPr>
          <p:nvPr>
            <p:ph type="subTitle" idx="1"/>
          </p:nvPr>
        </p:nvSpPr>
        <p:spPr>
          <a:xfrm>
            <a:off x="844550" y="2286000"/>
            <a:ext cx="7010400" cy="990600"/>
          </a:xfrm>
        </p:spPr>
        <p:txBody>
          <a:bodyPr/>
          <a:lstStyle/>
          <a:p>
            <a:pPr eaLnBrk="1" hangingPunct="1"/>
            <a:r>
              <a:rPr lang="ar-SA" altLang="en-US" sz="4800">
                <a:solidFill>
                  <a:srgbClr val="0000FF"/>
                </a:solidFill>
                <a:cs typeface="Titr" pitchFamily="2" charset="0"/>
              </a:rPr>
              <a:t>تخلفات انتظامي حرف پزشكي</a:t>
            </a:r>
            <a:endParaRPr lang="en-US" altLang="en-US"/>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D79518E-EA6C-4A55-8C7B-304DDC145EA4}"/>
              </a:ext>
            </a:extLst>
          </p:cNvPr>
          <p:cNvSpPr>
            <a:spLocks noGrp="1" noChangeArrowheads="1"/>
          </p:cNvSpPr>
          <p:nvPr>
            <p:ph type="title"/>
          </p:nvPr>
        </p:nvSpPr>
        <p:spPr>
          <a:xfrm>
            <a:off x="457200" y="0"/>
            <a:ext cx="8229600" cy="1196975"/>
          </a:xfrm>
        </p:spPr>
        <p:txBody>
          <a:bodyPr/>
          <a:lstStyle/>
          <a:p>
            <a:pPr eaLnBrk="1" hangingPunct="1"/>
            <a:r>
              <a:rPr lang="ar-SA" altLang="en-US" sz="6000">
                <a:solidFill>
                  <a:srgbClr val="663300"/>
                </a:solidFill>
                <a:cs typeface="Titr" pitchFamily="2" charset="0"/>
              </a:rPr>
              <a:t>مسئوليت اخلاقي</a:t>
            </a:r>
            <a:r>
              <a:rPr lang="en-US" altLang="en-US"/>
              <a:t> </a:t>
            </a:r>
          </a:p>
        </p:txBody>
      </p:sp>
      <p:sp>
        <p:nvSpPr>
          <p:cNvPr id="12291" name="Rectangle 3" descr="Blue tissue paper">
            <a:extLst>
              <a:ext uri="{FF2B5EF4-FFF2-40B4-BE49-F238E27FC236}">
                <a16:creationId xmlns:a16="http://schemas.microsoft.com/office/drawing/2014/main" id="{33D7FA1A-7998-4438-95FC-E5B5AC875FCB}"/>
              </a:ext>
            </a:extLst>
          </p:cNvPr>
          <p:cNvSpPr>
            <a:spLocks noGrp="1" noChangeArrowheads="1"/>
          </p:cNvSpPr>
          <p:nvPr>
            <p:ph type="body" idx="1"/>
          </p:nvPr>
        </p:nvSpPr>
        <p:spPr>
          <a:xfrm>
            <a:off x="304800" y="1371600"/>
            <a:ext cx="8610600" cy="5257800"/>
          </a:xfrm>
        </p:spPr>
        <p:txBody>
          <a:bodyPr/>
          <a:lstStyle/>
          <a:p>
            <a:pPr algn="r" rtl="1" eaLnBrk="1" hangingPunct="1"/>
            <a:r>
              <a:rPr lang="ar-SA" altLang="en-US" i="1">
                <a:solidFill>
                  <a:srgbClr val="C00000"/>
                </a:solidFill>
                <a:cs typeface="Jadid" pitchFamily="2" charset="0"/>
              </a:rPr>
              <a:t>شخص در برابر خداوند و يا وجدان خويش پاسخگوي </a:t>
            </a:r>
            <a:endParaRPr lang="fa-IR" altLang="en-US" i="1">
              <a:solidFill>
                <a:srgbClr val="C00000"/>
              </a:solidFill>
              <a:cs typeface="Jadid" pitchFamily="2" charset="0"/>
            </a:endParaRPr>
          </a:p>
          <a:p>
            <a:pPr algn="r" rtl="1" eaLnBrk="1" hangingPunct="1"/>
            <a:r>
              <a:rPr lang="ar-SA" altLang="en-US" i="1">
                <a:solidFill>
                  <a:srgbClr val="C00000"/>
                </a:solidFill>
                <a:cs typeface="Jadid" pitchFamily="2" charset="0"/>
              </a:rPr>
              <a:t>خطاي ارتكابي خود باشد.</a:t>
            </a:r>
          </a:p>
          <a:p>
            <a:pPr algn="r" rtl="1" eaLnBrk="1" hangingPunct="1"/>
            <a:endParaRPr lang="en-US" altLang="en-US" i="1">
              <a:solidFill>
                <a:srgbClr val="C00000"/>
              </a:solidFill>
              <a:cs typeface="Jadid" pitchFamily="2" charset="0"/>
            </a:endParaRPr>
          </a:p>
          <a:p>
            <a:pPr algn="r" rtl="1" eaLnBrk="1" hangingPunct="1"/>
            <a:r>
              <a:rPr lang="ar-SA" altLang="en-US" i="1">
                <a:solidFill>
                  <a:srgbClr val="C00000"/>
                </a:solidFill>
                <a:cs typeface="Jadid" pitchFamily="2" charset="0"/>
              </a:rPr>
              <a:t>فعل يا ترك فعل كه به شكل مخالف با ع</a:t>
            </a:r>
            <a:r>
              <a:rPr lang="fa-IR" altLang="en-US" i="1">
                <a:solidFill>
                  <a:srgbClr val="C00000"/>
                </a:solidFill>
                <a:cs typeface="Jadid" pitchFamily="2" charset="0"/>
              </a:rPr>
              <a:t>لو</a:t>
            </a:r>
            <a:r>
              <a:rPr lang="ar-SA" altLang="en-US" i="1">
                <a:solidFill>
                  <a:srgbClr val="C00000"/>
                </a:solidFill>
                <a:cs typeface="Jadid" pitchFamily="2" charset="0"/>
              </a:rPr>
              <a:t>م ديني يا </a:t>
            </a:r>
            <a:endParaRPr lang="fa-IR" altLang="en-US" i="1">
              <a:solidFill>
                <a:srgbClr val="C00000"/>
              </a:solidFill>
              <a:cs typeface="Jadid" pitchFamily="2" charset="0"/>
            </a:endParaRPr>
          </a:p>
          <a:p>
            <a:pPr algn="r" rtl="1" eaLnBrk="1" hangingPunct="1"/>
            <a:r>
              <a:rPr lang="ar-SA" altLang="en-US" i="1">
                <a:solidFill>
                  <a:srgbClr val="C00000"/>
                </a:solidFill>
                <a:cs typeface="Jadid" pitchFamily="2" charset="0"/>
              </a:rPr>
              <a:t>قواعد اخلاقي  و وجدان باشد. </a:t>
            </a:r>
          </a:p>
          <a:p>
            <a:pPr algn="r" rtl="1" eaLnBrk="1" hangingPunct="1"/>
            <a:endParaRPr lang="en-US" altLang="en-US" i="1">
              <a:solidFill>
                <a:srgbClr val="C00000"/>
              </a:solidFill>
              <a:cs typeface="Jadid" pitchFamily="2" charset="0"/>
            </a:endParaRPr>
          </a:p>
          <a:p>
            <a:pPr algn="r" rtl="1" eaLnBrk="1" hangingPunct="1"/>
            <a:r>
              <a:rPr lang="ar-SA" altLang="en-US" i="1">
                <a:solidFill>
                  <a:srgbClr val="C00000"/>
                </a:solidFill>
                <a:cs typeface="Jadid" pitchFamily="2" charset="0"/>
              </a:rPr>
              <a:t>ضمانت اجرايي آن بيشتر جنبه اخروي و دروني دارد.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 calcmode="lin" valueType="num">
                                      <p:cBhvr additive="base">
                                        <p:cTn id="12"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291">
                                            <p:txEl>
                                              <p:pRg st="1" end="1"/>
                                            </p:txEl>
                                          </p:spTgt>
                                        </p:tgtEl>
                                        <p:attrNameLst>
                                          <p:attrName>style.visibility</p:attrName>
                                        </p:attrNameLst>
                                      </p:cBhvr>
                                      <p:to>
                                        <p:strVal val="visible"/>
                                      </p:to>
                                    </p:set>
                                    <p:anim calcmode="lin" valueType="num">
                                      <p:cBhvr additive="base">
                                        <p:cTn id="18"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2291">
                                            <p:txEl>
                                              <p:pRg st="3" end="3"/>
                                            </p:txEl>
                                          </p:spTgt>
                                        </p:tgtEl>
                                        <p:attrNameLst>
                                          <p:attrName>style.visibility</p:attrName>
                                        </p:attrNameLst>
                                      </p:cBhvr>
                                      <p:to>
                                        <p:strVal val="visible"/>
                                      </p:to>
                                    </p:set>
                                    <p:anim calcmode="lin" valueType="num">
                                      <p:cBhvr additive="base">
                                        <p:cTn id="24" dur="5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2291">
                                            <p:txEl>
                                              <p:pRg st="4" end="4"/>
                                            </p:txEl>
                                          </p:spTgt>
                                        </p:tgtEl>
                                        <p:attrNameLst>
                                          <p:attrName>style.visibility</p:attrName>
                                        </p:attrNameLst>
                                      </p:cBhvr>
                                      <p:to>
                                        <p:strVal val="visible"/>
                                      </p:to>
                                    </p:set>
                                    <p:anim calcmode="lin" valueType="num">
                                      <p:cBhvr additive="base">
                                        <p:cTn id="30" dur="5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22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2291">
                                            <p:txEl>
                                              <p:pRg st="6" end="6"/>
                                            </p:txEl>
                                          </p:spTgt>
                                        </p:tgtEl>
                                        <p:attrNameLst>
                                          <p:attrName>style.visibility</p:attrName>
                                        </p:attrNameLst>
                                      </p:cBhvr>
                                      <p:to>
                                        <p:strVal val="visible"/>
                                      </p:to>
                                    </p:set>
                                    <p:anim calcmode="lin" valueType="num">
                                      <p:cBhvr additive="base">
                                        <p:cTn id="36" dur="500" fill="hold"/>
                                        <p:tgtEl>
                                          <p:spTgt spid="12291">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229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6F3D34C-FD3A-4C71-82E0-CF990661124C}"/>
              </a:ext>
            </a:extLst>
          </p:cNvPr>
          <p:cNvSpPr>
            <a:spLocks noGrp="1" noChangeArrowheads="1"/>
          </p:cNvSpPr>
          <p:nvPr>
            <p:ph type="ctrTitle"/>
          </p:nvPr>
        </p:nvSpPr>
        <p:spPr>
          <a:xfrm>
            <a:off x="762000" y="1219200"/>
            <a:ext cx="7748588" cy="4038600"/>
          </a:xfrm>
        </p:spPr>
        <p:txBody>
          <a:bodyPr/>
          <a:lstStyle/>
          <a:p>
            <a:pPr rtl="1" eaLnBrk="1" hangingPunct="1"/>
            <a:r>
              <a:rPr lang="ar-SA" altLang="en-US" sz="4800">
                <a:solidFill>
                  <a:srgbClr val="800000"/>
                </a:solidFill>
                <a:cs typeface="Titr" pitchFamily="2" charset="0"/>
              </a:rPr>
              <a:t>فرازهايي از آئين نامه انتظامي رسيدگي به</a:t>
            </a:r>
            <a:r>
              <a:rPr lang="en-US" altLang="en-US" sz="4800">
                <a:solidFill>
                  <a:srgbClr val="800000"/>
                </a:solidFill>
                <a:cs typeface="Titr" pitchFamily="2" charset="0"/>
              </a:rPr>
              <a:t> </a:t>
            </a:r>
            <a:r>
              <a:rPr lang="ar-SA" altLang="en-US" sz="4800">
                <a:solidFill>
                  <a:srgbClr val="800000"/>
                </a:solidFill>
                <a:cs typeface="Titr" pitchFamily="2" charset="0"/>
              </a:rPr>
              <a:t>تخلفات صنفي وحرفه اي شاغلان حرفه هاي پزشكي و وابسته</a:t>
            </a:r>
            <a:r>
              <a:rPr lang="en-US" altLang="en-US" sz="4800">
                <a:solidFill>
                  <a:srgbClr val="800000"/>
                </a:solidFill>
                <a:cs typeface="Titr" pitchFamily="2" charset="0"/>
              </a:rPr>
              <a:t> </a:t>
            </a:r>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A88BF3B-8750-438E-9928-F947C1966101}"/>
              </a:ext>
            </a:extLst>
          </p:cNvPr>
          <p:cNvSpPr>
            <a:spLocks noGrp="1" noChangeArrowheads="1"/>
          </p:cNvSpPr>
          <p:nvPr>
            <p:ph type="ctrTitle"/>
          </p:nvPr>
        </p:nvSpPr>
        <p:spPr>
          <a:xfrm>
            <a:off x="633413" y="533400"/>
            <a:ext cx="7737475" cy="1143000"/>
          </a:xfrm>
        </p:spPr>
        <p:txBody>
          <a:bodyPr/>
          <a:lstStyle/>
          <a:p>
            <a:pPr eaLnBrk="1" hangingPunct="1"/>
            <a:r>
              <a:rPr lang="ar-SA" altLang="en-US">
                <a:cs typeface="Titr" pitchFamily="2" charset="0"/>
              </a:rPr>
              <a:t>فصل اول</a:t>
            </a:r>
            <a:r>
              <a:rPr lang="en-US" altLang="en-US">
                <a:cs typeface="Titr" pitchFamily="2" charset="0"/>
              </a:rPr>
              <a:t>  </a:t>
            </a:r>
          </a:p>
        </p:txBody>
      </p:sp>
      <p:sp>
        <p:nvSpPr>
          <p:cNvPr id="51203" name="Rectangle 3">
            <a:extLst>
              <a:ext uri="{FF2B5EF4-FFF2-40B4-BE49-F238E27FC236}">
                <a16:creationId xmlns:a16="http://schemas.microsoft.com/office/drawing/2014/main" id="{E1DF6762-7063-4082-B6F9-05262B6AFC40}"/>
              </a:ext>
            </a:extLst>
          </p:cNvPr>
          <p:cNvSpPr>
            <a:spLocks noGrp="1" noChangeArrowheads="1"/>
          </p:cNvSpPr>
          <p:nvPr>
            <p:ph type="subTitle" idx="1"/>
          </p:nvPr>
        </p:nvSpPr>
        <p:spPr>
          <a:xfrm>
            <a:off x="1055688" y="2514600"/>
            <a:ext cx="7173912" cy="2133600"/>
          </a:xfrm>
        </p:spPr>
        <p:txBody>
          <a:bodyPr/>
          <a:lstStyle/>
          <a:p>
            <a:pPr rtl="1" eaLnBrk="1" hangingPunct="1"/>
            <a:r>
              <a:rPr lang="ar-SA" altLang="en-US" sz="6600">
                <a:solidFill>
                  <a:schemeClr val="accent2"/>
                </a:solidFill>
                <a:cs typeface="Zar" pitchFamily="2" charset="0"/>
              </a:rPr>
              <a:t>تعريف، شرح وظايف وتخلفات صنفي و حرفه‌اي</a:t>
            </a:r>
            <a:r>
              <a:rPr lang="ar-SA" altLang="en-US" sz="4400">
                <a:cs typeface="Zar" pitchFamily="2" charset="0"/>
              </a:rPr>
              <a:t> </a:t>
            </a:r>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B2CBD671-7358-4EC1-AFD6-937903D85AAC}"/>
              </a:ext>
            </a:extLst>
          </p:cNvPr>
          <p:cNvSpPr>
            <a:spLocks noGrp="1" noChangeArrowheads="1"/>
          </p:cNvSpPr>
          <p:nvPr>
            <p:ph type="title"/>
          </p:nvPr>
        </p:nvSpPr>
        <p:spPr>
          <a:xfrm>
            <a:off x="984250" y="457200"/>
            <a:ext cx="7772400" cy="685800"/>
          </a:xfrm>
        </p:spPr>
        <p:txBody>
          <a:bodyPr>
            <a:normAutofit fontScale="90000"/>
          </a:bodyPr>
          <a:lstStyle/>
          <a:p>
            <a:pPr algn="r" rtl="1" eaLnBrk="1" hangingPunct="1">
              <a:defRPr/>
            </a:pPr>
            <a:r>
              <a:rPr lang="ar-SA">
                <a:solidFill>
                  <a:srgbClr val="800000"/>
                </a:solidFill>
                <a:cs typeface="Lotus" pitchFamily="2" charset="-78"/>
              </a:rPr>
              <a:t>ماده اول:</a:t>
            </a:r>
            <a:r>
              <a:rPr lang="en-US">
                <a:solidFill>
                  <a:srgbClr val="800000"/>
                </a:solidFill>
                <a:cs typeface="Lotus" pitchFamily="2" charset="-78"/>
              </a:rPr>
              <a:t> </a:t>
            </a:r>
          </a:p>
        </p:txBody>
      </p:sp>
      <p:sp>
        <p:nvSpPr>
          <p:cNvPr id="52227" name="Rectangle 3">
            <a:extLst>
              <a:ext uri="{FF2B5EF4-FFF2-40B4-BE49-F238E27FC236}">
                <a16:creationId xmlns:a16="http://schemas.microsoft.com/office/drawing/2014/main" id="{FDC98D51-035B-424C-B7B3-176EB61FFBCE}"/>
              </a:ext>
            </a:extLst>
          </p:cNvPr>
          <p:cNvSpPr>
            <a:spLocks noGrp="1" noChangeArrowheads="1"/>
          </p:cNvSpPr>
          <p:nvPr>
            <p:ph type="body" idx="1"/>
          </p:nvPr>
        </p:nvSpPr>
        <p:spPr>
          <a:xfrm>
            <a:off x="352425" y="1066800"/>
            <a:ext cx="8580438" cy="5816600"/>
          </a:xfrm>
        </p:spPr>
        <p:txBody>
          <a:bodyPr lIns="0" tIns="0" rIns="0" bIns="0">
            <a:spAutoFit/>
          </a:bodyPr>
          <a:lstStyle/>
          <a:p>
            <a:pPr algn="just" rtl="1" eaLnBrk="1" hangingPunct="1">
              <a:lnSpc>
                <a:spcPct val="90000"/>
              </a:lnSpc>
              <a:buFontTx/>
              <a:buNone/>
            </a:pPr>
            <a:r>
              <a:rPr lang="ar-SA" altLang="en-US" sz="2800">
                <a:solidFill>
                  <a:schemeClr val="bg1"/>
                </a:solidFill>
                <a:cs typeface="Lotus" pitchFamily="2" charset="0"/>
              </a:rPr>
              <a:t>   حرفه‌هاي پزشكي و وابسته به امور پزشكي موضوع ماده 28 قانون سازمان نظام پزشكي جمهوري اسلامي ايران كه از اين پس باختصار قانون ناميده مي شود عبارتند از: پزشكان ، دندانپزشكان ، دكترهاي داروساز و متخصصين و دكتراي علوم آزمايشگاهي (حرفه‌اي يا متخصص) تشخيص طبي ، مامايي و ساير ليسانسيه‌هاي پروانه‌دار گروه پزشكي ، فارغ‌التحصيلان كارداني ، كارشناسي ، كارشناسي ارشد و بالاتر شاغل در رشته‌هاي علوم آزمايشگاهي، بينايي سنجي ، شنوايي سنجي ، گفتار درماني ، ايمونولوژي ، بيوتكنولوژي پزشكي، راديولوژي، بيوراديولوژي ، راديوتراپي، پرستاري ، اطاق عمل ، هوشبري ، علوم دارويي ، تغذيه ، مبارزه با بيماري ها ، بهداشت كاري دهان و دندان ، كاردان دندانپزشكي ، شاخه‌هاي مختلف بهداشت ، توانبخشي ، فيزيوتراپي ، بيوشيمي پزشكي ، خدمات اجتماعي و مددكاري ، ساير رشته‌هاي علوم پايه پزشكي ، روانپزشكي باليني ، روانشناسي باليني و كودكان استثنايي ، كايروپراكتيك ، ژنتيك پزشكي و نيز ساير حرفه‌هاي وابسته به امور پزشكي كه فعاليت آنها نياز به اخذ مجوز از وزارت بهداشت ، درمان و آموزش پزشكي و سازمان نظام پزشكي جمهوري اسلامي ايران دارد.</a:t>
            </a:r>
            <a:endParaRPr lang="ar-SA" altLang="en-US" sz="3600">
              <a:solidFill>
                <a:schemeClr val="bg1"/>
              </a:solidFill>
              <a:cs typeface="Lotus" pitchFamily="2" charset="0"/>
            </a:endParaRPr>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E654536D-4D2E-49B0-834F-C0490F3A74B5}"/>
              </a:ext>
            </a:extLst>
          </p:cNvPr>
          <p:cNvSpPr>
            <a:spLocks noGrp="1" noChangeArrowheads="1"/>
          </p:cNvSpPr>
          <p:nvPr>
            <p:ph type="ctrTitle"/>
          </p:nvPr>
        </p:nvSpPr>
        <p:spPr>
          <a:xfrm>
            <a:off x="914400" y="533400"/>
            <a:ext cx="7737475" cy="1143000"/>
          </a:xfrm>
        </p:spPr>
        <p:txBody>
          <a:bodyPr/>
          <a:lstStyle/>
          <a:p>
            <a:pPr algn="r" rtl="1" eaLnBrk="1" hangingPunct="1"/>
            <a:r>
              <a:rPr lang="ar-SA" altLang="en-US">
                <a:solidFill>
                  <a:srgbClr val="800000"/>
                </a:solidFill>
                <a:cs typeface="Lotus" pitchFamily="2" charset="0"/>
              </a:rPr>
              <a:t>تبصره:</a:t>
            </a:r>
            <a:r>
              <a:rPr lang="en-US" altLang="en-US">
                <a:cs typeface="Lotus" pitchFamily="2" charset="0"/>
              </a:rPr>
              <a:t> </a:t>
            </a:r>
          </a:p>
        </p:txBody>
      </p:sp>
      <p:sp>
        <p:nvSpPr>
          <p:cNvPr id="96259" name="Rectangle 3">
            <a:extLst>
              <a:ext uri="{FF2B5EF4-FFF2-40B4-BE49-F238E27FC236}">
                <a16:creationId xmlns:a16="http://schemas.microsoft.com/office/drawing/2014/main" id="{1AC81A6A-75FA-46DA-9859-81FC4CB01263}"/>
              </a:ext>
            </a:extLst>
          </p:cNvPr>
          <p:cNvSpPr>
            <a:spLocks noGrp="1" noChangeArrowheads="1"/>
          </p:cNvSpPr>
          <p:nvPr>
            <p:ph type="subTitle" idx="1"/>
          </p:nvPr>
        </p:nvSpPr>
        <p:spPr>
          <a:xfrm>
            <a:off x="492125" y="1524000"/>
            <a:ext cx="8159750" cy="4038600"/>
          </a:xfrm>
        </p:spPr>
        <p:txBody>
          <a:bodyPr>
            <a:normAutofit lnSpcReduction="10000"/>
          </a:bodyPr>
          <a:lstStyle/>
          <a:p>
            <a:pPr algn="just" rtl="1" eaLnBrk="1" hangingPunct="1">
              <a:defRPr/>
            </a:pPr>
            <a:r>
              <a:rPr lang="ar-SA" sz="4000">
                <a:cs typeface="Lotus" pitchFamily="2" charset="-78"/>
              </a:rPr>
              <a:t>شاغلين حرفه‌هاي پزشكي و وابسته موضوع اين ماده افرادي هستند كه در يكي از مراكز تحقيقاتي، درماني ، آموزشي و بهداشتي اعم از خصوصي، دولتي و تعاوني پزشكي ، وابسته به دولت يا خيريه يا حسب مورد ، مطب يا دفتر كار اشتغال دارند و از اين پس به اختصار ((شاغلين حرفه‌هاي پزشكي و وابسته)) ناميده مي‌شوند</a:t>
            </a:r>
            <a:r>
              <a:rPr lang="en-US" sz="4000">
                <a:cs typeface="Lotus" pitchFamily="2" charset="-78"/>
              </a:rPr>
              <a:t> .</a:t>
            </a:r>
            <a:r>
              <a:rPr lang="en-US" sz="4400">
                <a:cs typeface="Lotus" pitchFamily="2" charset="-78"/>
              </a:rPr>
              <a:t> </a:t>
            </a: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749FC48-D8A7-4D2B-A94F-C637EA7C8AEB}"/>
              </a:ext>
            </a:extLst>
          </p:cNvPr>
          <p:cNvSpPr>
            <a:spLocks noGrp="1" noChangeArrowheads="1"/>
          </p:cNvSpPr>
          <p:nvPr>
            <p:ph type="ctrTitle"/>
          </p:nvPr>
        </p:nvSpPr>
        <p:spPr>
          <a:xfrm>
            <a:off x="703263" y="609600"/>
            <a:ext cx="7737475" cy="1143000"/>
          </a:xfrm>
        </p:spPr>
        <p:txBody>
          <a:bodyPr/>
          <a:lstStyle/>
          <a:p>
            <a:pPr eaLnBrk="1" hangingPunct="1"/>
            <a:r>
              <a:rPr lang="ar-SA" altLang="en-US">
                <a:cs typeface="Titr" pitchFamily="2" charset="0"/>
              </a:rPr>
              <a:t>قسمت دوم</a:t>
            </a:r>
            <a:r>
              <a:rPr lang="en-US" altLang="en-US">
                <a:cs typeface="Titr" pitchFamily="2" charset="0"/>
              </a:rPr>
              <a:t> </a:t>
            </a:r>
          </a:p>
        </p:txBody>
      </p:sp>
      <p:sp>
        <p:nvSpPr>
          <p:cNvPr id="97283" name="Rectangle 3">
            <a:extLst>
              <a:ext uri="{FF2B5EF4-FFF2-40B4-BE49-F238E27FC236}">
                <a16:creationId xmlns:a16="http://schemas.microsoft.com/office/drawing/2014/main" id="{176CC120-600C-4DD5-A05D-B2DE03D0231D}"/>
              </a:ext>
            </a:extLst>
          </p:cNvPr>
          <p:cNvSpPr>
            <a:spLocks noGrp="1" noChangeArrowheads="1"/>
          </p:cNvSpPr>
          <p:nvPr>
            <p:ph type="subTitle" idx="1"/>
          </p:nvPr>
        </p:nvSpPr>
        <p:spPr>
          <a:xfrm>
            <a:off x="1406525" y="2514600"/>
            <a:ext cx="6400800" cy="1752600"/>
          </a:xfrm>
        </p:spPr>
        <p:txBody>
          <a:bodyPr>
            <a:normAutofit lnSpcReduction="10000"/>
          </a:bodyPr>
          <a:lstStyle/>
          <a:p>
            <a:pPr eaLnBrk="1" hangingPunct="1">
              <a:defRPr/>
            </a:pPr>
            <a:r>
              <a:rPr lang="en-US" sz="3600">
                <a:solidFill>
                  <a:srgbClr val="800000"/>
                </a:solidFill>
                <a:cs typeface="Lotus" pitchFamily="2" charset="-78"/>
              </a:rPr>
              <a:t> </a:t>
            </a:r>
            <a:r>
              <a:rPr lang="ar-SA" sz="6000">
                <a:solidFill>
                  <a:srgbClr val="800000"/>
                </a:solidFill>
                <a:cs typeface="Lotus" pitchFamily="2" charset="-78"/>
              </a:rPr>
              <a:t>شرح وظايف و تخلفات صنفي و حرفه‌اي</a:t>
            </a:r>
            <a:endParaRPr lang="en-US" sz="6000">
              <a:solidFill>
                <a:srgbClr val="800000"/>
              </a:solidFill>
              <a:cs typeface="Lotus" pitchFamily="2" charset="-78"/>
            </a:endParaRP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C920711-E13C-48D1-BCD9-9D59ABF17C63}"/>
              </a:ext>
            </a:extLst>
          </p:cNvPr>
          <p:cNvSpPr>
            <a:spLocks noGrp="1" noChangeArrowheads="1"/>
          </p:cNvSpPr>
          <p:nvPr>
            <p:ph type="ctrTitle"/>
          </p:nvPr>
        </p:nvSpPr>
        <p:spPr>
          <a:xfrm>
            <a:off x="703263" y="609600"/>
            <a:ext cx="7737475" cy="1143000"/>
          </a:xfrm>
        </p:spPr>
        <p:txBody>
          <a:bodyPr/>
          <a:lstStyle/>
          <a:p>
            <a:pPr algn="r" rtl="1" eaLnBrk="1" hangingPunct="1"/>
            <a:r>
              <a:rPr lang="ar-SA" altLang="en-US">
                <a:solidFill>
                  <a:srgbClr val="800000"/>
                </a:solidFill>
                <a:cs typeface="Lotus" pitchFamily="2" charset="0"/>
              </a:rPr>
              <a:t>ماده دوم:</a:t>
            </a:r>
            <a:endParaRPr lang="en-US" altLang="en-US">
              <a:solidFill>
                <a:srgbClr val="800000"/>
              </a:solidFill>
              <a:cs typeface="Lotus" pitchFamily="2" charset="0"/>
            </a:endParaRPr>
          </a:p>
        </p:txBody>
      </p:sp>
      <p:sp>
        <p:nvSpPr>
          <p:cNvPr id="98307" name="Rectangle 3">
            <a:extLst>
              <a:ext uri="{FF2B5EF4-FFF2-40B4-BE49-F238E27FC236}">
                <a16:creationId xmlns:a16="http://schemas.microsoft.com/office/drawing/2014/main" id="{EEA69135-825F-469B-B1E9-C44E05E7E879}"/>
              </a:ext>
            </a:extLst>
          </p:cNvPr>
          <p:cNvSpPr>
            <a:spLocks noGrp="1" noChangeArrowheads="1"/>
          </p:cNvSpPr>
          <p:nvPr>
            <p:ph type="subTitle" idx="1"/>
          </p:nvPr>
        </p:nvSpPr>
        <p:spPr>
          <a:xfrm>
            <a:off x="703263" y="1905000"/>
            <a:ext cx="7737475" cy="3429000"/>
          </a:xfrm>
        </p:spPr>
        <p:txBody>
          <a:bodyPr>
            <a:normAutofit lnSpcReduction="10000"/>
          </a:bodyPr>
          <a:lstStyle/>
          <a:p>
            <a:pPr algn="just" rtl="1" eaLnBrk="1" hangingPunct="1">
              <a:defRPr/>
            </a:pPr>
            <a:r>
              <a:rPr lang="ar-SA" sz="4400">
                <a:cs typeface="Lotus" pitchFamily="2" charset="-78"/>
              </a:rPr>
              <a:t>شاغلين حرفه‌هاي پزشكي و وابسته مكلفند بدون توجه به مليت ، نژاد ، مذهب و موقعيت اجتماعي ، سياسي و اقتصادي بيماران حداكثر تلاش ممكن را در حدود وظايف قانوني و حرفه‌اي خود بكار ببرند. </a:t>
            </a: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CA892A9-7F2C-476C-BBB9-D75BA2D8CD7A}"/>
              </a:ext>
            </a:extLst>
          </p:cNvPr>
          <p:cNvSpPr>
            <a:spLocks noGrp="1" noChangeArrowheads="1"/>
          </p:cNvSpPr>
          <p:nvPr>
            <p:ph type="ctrTitle"/>
          </p:nvPr>
        </p:nvSpPr>
        <p:spPr>
          <a:xfrm>
            <a:off x="914400" y="609600"/>
            <a:ext cx="7737475" cy="1143000"/>
          </a:xfrm>
        </p:spPr>
        <p:txBody>
          <a:bodyPr/>
          <a:lstStyle/>
          <a:p>
            <a:pPr algn="r" rtl="1" eaLnBrk="1" hangingPunct="1"/>
            <a:r>
              <a:rPr lang="ar-SA" altLang="en-US">
                <a:solidFill>
                  <a:srgbClr val="800000"/>
                </a:solidFill>
                <a:cs typeface="Lotus" pitchFamily="2" charset="0"/>
              </a:rPr>
              <a:t>ماده سوم:</a:t>
            </a:r>
            <a:r>
              <a:rPr lang="en-US" altLang="en-US">
                <a:solidFill>
                  <a:srgbClr val="800000"/>
                </a:solidFill>
                <a:cs typeface="Lotus" pitchFamily="2" charset="0"/>
              </a:rPr>
              <a:t> </a:t>
            </a:r>
          </a:p>
        </p:txBody>
      </p:sp>
      <p:sp>
        <p:nvSpPr>
          <p:cNvPr id="56323" name="Rectangle 3">
            <a:extLst>
              <a:ext uri="{FF2B5EF4-FFF2-40B4-BE49-F238E27FC236}">
                <a16:creationId xmlns:a16="http://schemas.microsoft.com/office/drawing/2014/main" id="{0AD8D5C7-0E25-4BF7-B1BA-D120DD9F37FE}"/>
              </a:ext>
            </a:extLst>
          </p:cNvPr>
          <p:cNvSpPr>
            <a:spLocks noGrp="1" noChangeArrowheads="1"/>
          </p:cNvSpPr>
          <p:nvPr>
            <p:ph type="subTitle" idx="1"/>
          </p:nvPr>
        </p:nvSpPr>
        <p:spPr>
          <a:xfrm>
            <a:off x="561975" y="1828800"/>
            <a:ext cx="7808913" cy="4337050"/>
          </a:xfrm>
          <a:solidFill>
            <a:schemeClr val="bg1"/>
          </a:solidFill>
          <a:ln>
            <a:solidFill>
              <a:schemeClr val="bg1"/>
            </a:solidFill>
            <a:miter lim="800000"/>
            <a:headEnd/>
            <a:tailEnd/>
          </a:ln>
        </p:spPr>
        <p:txBody>
          <a:bodyPr/>
          <a:lstStyle/>
          <a:p>
            <a:pPr algn="just" rtl="1" eaLnBrk="1" hangingPunct="1"/>
            <a:r>
              <a:rPr lang="ar-SA" altLang="en-US" sz="4400">
                <a:solidFill>
                  <a:srgbClr val="010000"/>
                </a:solidFill>
                <a:cs typeface="Lotus" pitchFamily="2" charset="0"/>
              </a:rPr>
              <a:t>شاغلين حرفه‌هاي پزشكي و وابسته بايد طبق موازين علمي ، شرعي و قانوني با رعايت نظامات دولتي ، صنفي و حرفه‌اي انجام وظيفه كرده و از هرگونه سهل‌انگاري در انجام وظائف قانوني بپرهيزند.</a:t>
            </a:r>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BEF39E57-6D4A-4C47-A39B-6D569048879F}"/>
              </a:ext>
            </a:extLst>
          </p:cNvPr>
          <p:cNvSpPr>
            <a:spLocks noGrp="1" noChangeArrowheads="1"/>
          </p:cNvSpPr>
          <p:nvPr>
            <p:ph type="ctrTitle"/>
          </p:nvPr>
        </p:nvSpPr>
        <p:spPr>
          <a:xfrm>
            <a:off x="773113" y="533400"/>
            <a:ext cx="7737475" cy="1143000"/>
          </a:xfrm>
        </p:spPr>
        <p:txBody>
          <a:bodyPr/>
          <a:lstStyle/>
          <a:p>
            <a:pPr algn="r" rtl="1" eaLnBrk="1" hangingPunct="1"/>
            <a:r>
              <a:rPr lang="ar-SA" altLang="en-US">
                <a:solidFill>
                  <a:srgbClr val="800000"/>
                </a:solidFill>
                <a:cs typeface="Lotus" pitchFamily="2" charset="0"/>
              </a:rPr>
              <a:t>ماده چهارم:</a:t>
            </a:r>
            <a:endParaRPr lang="en-US" altLang="en-US">
              <a:solidFill>
                <a:srgbClr val="800000"/>
              </a:solidFill>
              <a:cs typeface="Lotus" pitchFamily="2" charset="0"/>
            </a:endParaRPr>
          </a:p>
        </p:txBody>
      </p:sp>
      <p:sp>
        <p:nvSpPr>
          <p:cNvPr id="57347" name="Rectangle 3">
            <a:extLst>
              <a:ext uri="{FF2B5EF4-FFF2-40B4-BE49-F238E27FC236}">
                <a16:creationId xmlns:a16="http://schemas.microsoft.com/office/drawing/2014/main" id="{B902FEAF-418C-4261-9B22-FF907E358DE3}"/>
              </a:ext>
            </a:extLst>
          </p:cNvPr>
          <p:cNvSpPr>
            <a:spLocks noGrp="1" noChangeArrowheads="1"/>
          </p:cNvSpPr>
          <p:nvPr>
            <p:ph type="subTitle" idx="1"/>
          </p:nvPr>
        </p:nvSpPr>
        <p:spPr>
          <a:xfrm>
            <a:off x="773113" y="1981200"/>
            <a:ext cx="7386637" cy="4040188"/>
          </a:xfrm>
        </p:spPr>
        <p:txBody>
          <a:bodyPr/>
          <a:lstStyle/>
          <a:p>
            <a:pPr algn="just" rtl="1" eaLnBrk="1" hangingPunct="1"/>
            <a:r>
              <a:rPr lang="ar-SA" altLang="en-US" sz="4400">
                <a:cs typeface="Lotus" pitchFamily="2" charset="0"/>
              </a:rPr>
              <a:t>شاغلين حرفه‌هاي پزشكي و وابسته حق افشاي اسرار و نوع بيماري بيمار ، مگر به موجب قانون مصوب مجلس شوراي اسلامي را ندارند.</a:t>
            </a:r>
            <a:endParaRPr lang="en-US" altLang="en-US" sz="4400">
              <a:cs typeface="Lotus" pitchFamily="2" charset="0"/>
            </a:endParaRP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55F77FB-D8E5-47C7-B400-17452F966192}"/>
              </a:ext>
            </a:extLst>
          </p:cNvPr>
          <p:cNvSpPr>
            <a:spLocks noGrp="1" noChangeArrowheads="1"/>
          </p:cNvSpPr>
          <p:nvPr>
            <p:ph type="ctrTitle"/>
          </p:nvPr>
        </p:nvSpPr>
        <p:spPr>
          <a:xfrm>
            <a:off x="984250" y="457200"/>
            <a:ext cx="7737475" cy="1143000"/>
          </a:xfrm>
        </p:spPr>
        <p:txBody>
          <a:bodyPr/>
          <a:lstStyle/>
          <a:p>
            <a:pPr algn="r" rtl="1" eaLnBrk="1" hangingPunct="1"/>
            <a:r>
              <a:rPr lang="en-US" altLang="en-US">
                <a:solidFill>
                  <a:srgbClr val="800000"/>
                </a:solidFill>
                <a:cs typeface="Lotus" pitchFamily="2" charset="0"/>
              </a:rPr>
              <a:t> </a:t>
            </a:r>
            <a:r>
              <a:rPr lang="ar-SA" altLang="en-US">
                <a:solidFill>
                  <a:srgbClr val="800000"/>
                </a:solidFill>
                <a:cs typeface="Lotus" pitchFamily="2" charset="0"/>
              </a:rPr>
              <a:t>ماده پنجم:</a:t>
            </a:r>
            <a:endParaRPr lang="en-US" altLang="en-US">
              <a:solidFill>
                <a:srgbClr val="800000"/>
              </a:solidFill>
              <a:cs typeface="Lotus" pitchFamily="2" charset="0"/>
            </a:endParaRPr>
          </a:p>
        </p:txBody>
      </p:sp>
      <p:sp>
        <p:nvSpPr>
          <p:cNvPr id="58371" name="Rectangle 3">
            <a:extLst>
              <a:ext uri="{FF2B5EF4-FFF2-40B4-BE49-F238E27FC236}">
                <a16:creationId xmlns:a16="http://schemas.microsoft.com/office/drawing/2014/main" id="{7119B42D-EDC9-4D10-8CDD-0E120587C756}"/>
              </a:ext>
            </a:extLst>
          </p:cNvPr>
          <p:cNvSpPr>
            <a:spLocks noGrp="1" noChangeArrowheads="1"/>
          </p:cNvSpPr>
          <p:nvPr>
            <p:ph type="subTitle" idx="1"/>
          </p:nvPr>
        </p:nvSpPr>
        <p:spPr>
          <a:xfrm>
            <a:off x="914400" y="1676400"/>
            <a:ext cx="7596188" cy="3505200"/>
          </a:xfrm>
        </p:spPr>
        <p:txBody>
          <a:bodyPr/>
          <a:lstStyle/>
          <a:p>
            <a:pPr algn="just" rtl="1" eaLnBrk="1" hangingPunct="1"/>
            <a:r>
              <a:rPr lang="ar-SA" altLang="en-US" sz="4400">
                <a:cs typeface="Lotus" pitchFamily="2" charset="0"/>
              </a:rPr>
              <a:t>شاغلين حرف پزشكي موضوع ماده يك اين قانون موظف به پذيرش آن تعداد بيمار هستند كه بعد از تشخيص و اعلام سازمان نظام پزشكي ، حسب مورد انجام خدمات آنان در يك زمان مناسب ميسر باشد .</a:t>
            </a: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083FA218-89C8-4837-9A94-BC8482E22349}"/>
              </a:ext>
            </a:extLst>
          </p:cNvPr>
          <p:cNvSpPr>
            <a:spLocks noGrp="1" noChangeArrowheads="1"/>
          </p:cNvSpPr>
          <p:nvPr>
            <p:ph type="ctrTitle"/>
          </p:nvPr>
        </p:nvSpPr>
        <p:spPr>
          <a:xfrm>
            <a:off x="844550" y="533400"/>
            <a:ext cx="7737475" cy="1143000"/>
          </a:xfrm>
        </p:spPr>
        <p:txBody>
          <a:bodyPr/>
          <a:lstStyle/>
          <a:p>
            <a:pPr algn="just" rtl="1" eaLnBrk="1" hangingPunct="1"/>
            <a:r>
              <a:rPr lang="ar-SA" altLang="en-US">
                <a:solidFill>
                  <a:srgbClr val="800000"/>
                </a:solidFill>
                <a:cs typeface="Lotus" pitchFamily="2" charset="0"/>
              </a:rPr>
              <a:t>ماده ششم:</a:t>
            </a:r>
            <a:endParaRPr lang="en-US" altLang="en-US">
              <a:solidFill>
                <a:srgbClr val="800000"/>
              </a:solidFill>
              <a:cs typeface="Lotus" pitchFamily="2" charset="0"/>
            </a:endParaRPr>
          </a:p>
        </p:txBody>
      </p:sp>
      <p:sp>
        <p:nvSpPr>
          <p:cNvPr id="59395" name="Rectangle 3">
            <a:extLst>
              <a:ext uri="{FF2B5EF4-FFF2-40B4-BE49-F238E27FC236}">
                <a16:creationId xmlns:a16="http://schemas.microsoft.com/office/drawing/2014/main" id="{7A72142D-CF00-42ED-8387-17678953BC53}"/>
              </a:ext>
            </a:extLst>
          </p:cNvPr>
          <p:cNvSpPr>
            <a:spLocks noGrp="1" noChangeArrowheads="1"/>
          </p:cNvSpPr>
          <p:nvPr>
            <p:ph type="subTitle" idx="1"/>
          </p:nvPr>
        </p:nvSpPr>
        <p:spPr>
          <a:xfrm>
            <a:off x="844550" y="1752600"/>
            <a:ext cx="7596188" cy="4114800"/>
          </a:xfrm>
        </p:spPr>
        <p:txBody>
          <a:bodyPr/>
          <a:lstStyle/>
          <a:p>
            <a:pPr algn="just" rtl="1" eaLnBrk="1" hangingPunct="1"/>
            <a:r>
              <a:rPr lang="ar-SA" altLang="en-US" sz="4400">
                <a:cs typeface="Lotus" pitchFamily="2" charset="0"/>
              </a:rPr>
              <a:t>انجام امور خلاف شئون پزشكي كه مصاديق آن توسط سازمان نظام پزشكي اعلام خواهد گرديد توسط شاغلين حرفه‌هاي پزشكي و وابسته ممنوع است و بايد از ارتكاب كارهايي كه موجب هتك حرمت جامعه پزشكي مي‌شود خودداري كنند.</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0F5D675-4524-7E47-833B-00D1872E3BCB}"/>
              </a:ext>
            </a:extLst>
          </p:cNvPr>
          <p:cNvSpPr>
            <a:spLocks noGrp="1"/>
          </p:cNvSpPr>
          <p:nvPr>
            <p:ph type="title"/>
          </p:nvPr>
        </p:nvSpPr>
        <p:spPr/>
        <p:txBody>
          <a:bodyPr/>
          <a:lstStyle/>
          <a:p>
            <a:endParaRPr lang="fa-IR"/>
          </a:p>
        </p:txBody>
      </p:sp>
      <p:pic>
        <p:nvPicPr>
          <p:cNvPr id="4" name="تصویر 4">
            <a:extLst>
              <a:ext uri="{FF2B5EF4-FFF2-40B4-BE49-F238E27FC236}">
                <a16:creationId xmlns:a16="http://schemas.microsoft.com/office/drawing/2014/main" id="{C897B827-1F6F-894C-A46A-60D8504FFE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3433" y="970644"/>
            <a:ext cx="6629924" cy="51555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690486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8BCF0C1-6228-46F6-B83A-F3B614145596}"/>
              </a:ext>
            </a:extLst>
          </p:cNvPr>
          <p:cNvSpPr>
            <a:spLocks noGrp="1" noChangeArrowheads="1"/>
          </p:cNvSpPr>
          <p:nvPr>
            <p:ph type="ctrTitle"/>
          </p:nvPr>
        </p:nvSpPr>
        <p:spPr>
          <a:xfrm>
            <a:off x="844550" y="609600"/>
            <a:ext cx="7737475" cy="1143000"/>
          </a:xfrm>
        </p:spPr>
        <p:txBody>
          <a:bodyPr/>
          <a:lstStyle/>
          <a:p>
            <a:pPr algn="r" rtl="1" eaLnBrk="1" hangingPunct="1"/>
            <a:r>
              <a:rPr lang="en-US" altLang="en-US">
                <a:solidFill>
                  <a:srgbClr val="800000"/>
                </a:solidFill>
                <a:cs typeface="Lotus" pitchFamily="2" charset="0"/>
              </a:rPr>
              <a:t> </a:t>
            </a:r>
            <a:r>
              <a:rPr lang="ar-SA" altLang="en-US">
                <a:solidFill>
                  <a:srgbClr val="800000"/>
                </a:solidFill>
                <a:cs typeface="Lotus" pitchFamily="2" charset="0"/>
              </a:rPr>
              <a:t>ماده هفتم:</a:t>
            </a:r>
            <a:endParaRPr lang="en-US" altLang="en-US">
              <a:solidFill>
                <a:srgbClr val="800000"/>
              </a:solidFill>
              <a:cs typeface="Lotus" pitchFamily="2" charset="0"/>
            </a:endParaRPr>
          </a:p>
        </p:txBody>
      </p:sp>
      <p:sp>
        <p:nvSpPr>
          <p:cNvPr id="104451" name="Rectangle 3">
            <a:extLst>
              <a:ext uri="{FF2B5EF4-FFF2-40B4-BE49-F238E27FC236}">
                <a16:creationId xmlns:a16="http://schemas.microsoft.com/office/drawing/2014/main" id="{4FADA8F5-453D-4AF5-9240-1DB960F7AED0}"/>
              </a:ext>
            </a:extLst>
          </p:cNvPr>
          <p:cNvSpPr>
            <a:spLocks noGrp="1" noChangeArrowheads="1"/>
          </p:cNvSpPr>
          <p:nvPr>
            <p:ph type="subTitle" idx="1"/>
          </p:nvPr>
        </p:nvSpPr>
        <p:spPr>
          <a:xfrm>
            <a:off x="773113" y="1905000"/>
            <a:ext cx="7456487" cy="3048000"/>
          </a:xfrm>
        </p:spPr>
        <p:txBody>
          <a:bodyPr>
            <a:normAutofit fontScale="92500"/>
          </a:bodyPr>
          <a:lstStyle/>
          <a:p>
            <a:pPr algn="just" rtl="1" eaLnBrk="1" hangingPunct="1">
              <a:defRPr/>
            </a:pPr>
            <a:r>
              <a:rPr lang="ar-SA" sz="4400">
                <a:cs typeface="Lotus" pitchFamily="2" charset="-78"/>
              </a:rPr>
              <a:t>تحميل مخارج غيرضروري به بيماران ممنوع است. تعيين مصاديق مخارج غيرضروري براساس نظر كميته كارشناسي تخصصي دادسرا و هياتهاي انتظامي مي‌باشد.</a:t>
            </a:r>
            <a:endParaRPr lang="en-US" sz="4400">
              <a:cs typeface="Lotus" pitchFamily="2" charset="-78"/>
            </a:endParaRP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50090E24-0CAB-433D-B43E-A8DA31ED90D9}"/>
              </a:ext>
            </a:extLst>
          </p:cNvPr>
          <p:cNvSpPr>
            <a:spLocks noGrp="1" noChangeArrowheads="1"/>
          </p:cNvSpPr>
          <p:nvPr>
            <p:ph type="ctrTitle"/>
          </p:nvPr>
        </p:nvSpPr>
        <p:spPr>
          <a:xfrm>
            <a:off x="914400" y="762000"/>
            <a:ext cx="7737475" cy="1143000"/>
          </a:xfrm>
        </p:spPr>
        <p:txBody>
          <a:bodyPr/>
          <a:lstStyle/>
          <a:p>
            <a:pPr algn="r" rtl="1" eaLnBrk="1" hangingPunct="1"/>
            <a:r>
              <a:rPr lang="en-US" altLang="en-US">
                <a:solidFill>
                  <a:srgbClr val="800000"/>
                </a:solidFill>
                <a:cs typeface="Lotus" pitchFamily="2" charset="0"/>
              </a:rPr>
              <a:t> </a:t>
            </a:r>
            <a:r>
              <a:rPr lang="ar-SA" altLang="en-US">
                <a:solidFill>
                  <a:srgbClr val="800000"/>
                </a:solidFill>
                <a:cs typeface="Lotus" pitchFamily="2" charset="0"/>
              </a:rPr>
              <a:t>ماده هشتم:</a:t>
            </a:r>
            <a:r>
              <a:rPr lang="en-US" altLang="en-US">
                <a:solidFill>
                  <a:srgbClr val="800000"/>
                </a:solidFill>
                <a:cs typeface="Lotus" pitchFamily="2" charset="0"/>
              </a:rPr>
              <a:t> </a:t>
            </a:r>
          </a:p>
        </p:txBody>
      </p:sp>
      <p:sp>
        <p:nvSpPr>
          <p:cNvPr id="105475" name="Rectangle 3">
            <a:extLst>
              <a:ext uri="{FF2B5EF4-FFF2-40B4-BE49-F238E27FC236}">
                <a16:creationId xmlns:a16="http://schemas.microsoft.com/office/drawing/2014/main" id="{C4F13FC2-C3C0-42AF-B253-F524BC3CC674}"/>
              </a:ext>
            </a:extLst>
          </p:cNvPr>
          <p:cNvSpPr>
            <a:spLocks noGrp="1" noChangeArrowheads="1"/>
          </p:cNvSpPr>
          <p:nvPr>
            <p:ph type="subTitle" idx="1"/>
          </p:nvPr>
        </p:nvSpPr>
        <p:spPr>
          <a:xfrm>
            <a:off x="844550" y="1828800"/>
            <a:ext cx="7531100" cy="4038600"/>
          </a:xfrm>
        </p:spPr>
        <p:txBody>
          <a:bodyPr>
            <a:normAutofit lnSpcReduction="10000"/>
          </a:bodyPr>
          <a:lstStyle/>
          <a:p>
            <a:pPr algn="just" rtl="1" eaLnBrk="1" hangingPunct="1">
              <a:defRPr/>
            </a:pPr>
            <a:r>
              <a:rPr lang="ar-SA" sz="4400" dirty="0">
                <a:cs typeface="Lotus" pitchFamily="2" charset="-78"/>
              </a:rPr>
              <a:t>ايجاد رعب و هراس در بيمار با تش</a:t>
            </a:r>
            <a:r>
              <a:rPr lang="fa-IR" sz="4400" dirty="0">
                <a:cs typeface="Lotus" pitchFamily="2" charset="-78"/>
              </a:rPr>
              <a:t>ر</a:t>
            </a:r>
            <a:r>
              <a:rPr lang="ar-SA" sz="4400" dirty="0">
                <a:cs typeface="Lotus" pitchFamily="2" charset="-78"/>
              </a:rPr>
              <a:t>يح غيرواقعي وخامت بيماري و يا وخيم جلوه دادن بيماري ممنوع است و پزشك مي تواند به نحو مقتضي بيمار و بستگان را در جريان خطرات ، وخامت و عواقب احتمالي بيماري قرار بدهد.</a:t>
            </a:r>
            <a:endParaRPr lang="en-US" sz="4400" dirty="0">
              <a:cs typeface="Lotus" pitchFamily="2" charset="-78"/>
            </a:endParaRPr>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7F6C8686-5AF5-434C-94B3-350841326E7B}"/>
              </a:ext>
            </a:extLst>
          </p:cNvPr>
          <p:cNvSpPr>
            <a:spLocks noGrp="1" noChangeArrowheads="1"/>
          </p:cNvSpPr>
          <p:nvPr>
            <p:ph type="ctrTitle"/>
          </p:nvPr>
        </p:nvSpPr>
        <p:spPr>
          <a:xfrm>
            <a:off x="914400" y="762000"/>
            <a:ext cx="7737475" cy="1143000"/>
          </a:xfrm>
        </p:spPr>
        <p:txBody>
          <a:bodyPr/>
          <a:lstStyle/>
          <a:p>
            <a:pPr algn="r" rtl="1" eaLnBrk="1" hangingPunct="1"/>
            <a:r>
              <a:rPr lang="ar-SA" altLang="en-US">
                <a:solidFill>
                  <a:srgbClr val="800000"/>
                </a:solidFill>
                <a:cs typeface="Lotus" pitchFamily="2" charset="0"/>
              </a:rPr>
              <a:t>ماده نهم:</a:t>
            </a:r>
            <a:endParaRPr lang="en-US" altLang="en-US">
              <a:solidFill>
                <a:srgbClr val="800000"/>
              </a:solidFill>
              <a:cs typeface="Lotus" pitchFamily="2" charset="0"/>
            </a:endParaRPr>
          </a:p>
        </p:txBody>
      </p:sp>
      <p:sp>
        <p:nvSpPr>
          <p:cNvPr id="106499" name="Rectangle 3">
            <a:extLst>
              <a:ext uri="{FF2B5EF4-FFF2-40B4-BE49-F238E27FC236}">
                <a16:creationId xmlns:a16="http://schemas.microsoft.com/office/drawing/2014/main" id="{5DF41546-BBC0-499A-9C94-E2C940301FC4}"/>
              </a:ext>
            </a:extLst>
          </p:cNvPr>
          <p:cNvSpPr>
            <a:spLocks noGrp="1" noChangeArrowheads="1"/>
          </p:cNvSpPr>
          <p:nvPr>
            <p:ph type="subTitle" idx="1"/>
          </p:nvPr>
        </p:nvSpPr>
        <p:spPr>
          <a:xfrm>
            <a:off x="844550" y="1981200"/>
            <a:ext cx="7526338" cy="3886200"/>
          </a:xfrm>
        </p:spPr>
        <p:txBody>
          <a:bodyPr>
            <a:normAutofit fontScale="92500"/>
          </a:bodyPr>
          <a:lstStyle/>
          <a:p>
            <a:pPr algn="just" rtl="1" eaLnBrk="1" hangingPunct="1">
              <a:defRPr/>
            </a:pPr>
            <a:r>
              <a:rPr lang="ar-SA" sz="4400" dirty="0">
                <a:cs typeface="Lotus" pitchFamily="2" charset="-78"/>
              </a:rPr>
              <a:t>تجويز داروهاي روان گردان و مخدر به گونه‌اي كه به حالت اعتياد درآيد ممنوع است ، مگر در مواردي كه بيمار از بيماري رواني يا از دردهاي شديد ناشي از بيماريهاي غيرقابل‌علاج رنج ببرد يا ضرورت پزشكي مصرف آنها را ايجاب كند . </a:t>
            </a:r>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6562D5B-B9FE-4C0F-9BCB-D0DEF9CE0C53}"/>
              </a:ext>
            </a:extLst>
          </p:cNvPr>
          <p:cNvSpPr>
            <a:spLocks noGrp="1" noChangeArrowheads="1"/>
          </p:cNvSpPr>
          <p:nvPr>
            <p:ph type="ctrTitle"/>
          </p:nvPr>
        </p:nvSpPr>
        <p:spPr>
          <a:xfrm>
            <a:off x="844550" y="762000"/>
            <a:ext cx="7737475" cy="1143000"/>
          </a:xfrm>
        </p:spPr>
        <p:txBody>
          <a:bodyPr/>
          <a:lstStyle/>
          <a:p>
            <a:pPr algn="r" rtl="1" eaLnBrk="1" hangingPunct="1"/>
            <a:r>
              <a:rPr lang="ar-SA" altLang="en-US">
                <a:solidFill>
                  <a:srgbClr val="800000"/>
                </a:solidFill>
                <a:cs typeface="Lotus" pitchFamily="2" charset="0"/>
              </a:rPr>
              <a:t>ماده دهم:</a:t>
            </a:r>
            <a:r>
              <a:rPr lang="en-US" altLang="en-US">
                <a:solidFill>
                  <a:srgbClr val="800000"/>
                </a:solidFill>
                <a:cs typeface="Lotus" pitchFamily="2" charset="0"/>
              </a:rPr>
              <a:t> </a:t>
            </a:r>
          </a:p>
        </p:txBody>
      </p:sp>
      <p:sp>
        <p:nvSpPr>
          <p:cNvPr id="107523" name="Rectangle 3">
            <a:extLst>
              <a:ext uri="{FF2B5EF4-FFF2-40B4-BE49-F238E27FC236}">
                <a16:creationId xmlns:a16="http://schemas.microsoft.com/office/drawing/2014/main" id="{42C2E6B3-9AE0-4532-BA84-DB30061F1AD3}"/>
              </a:ext>
            </a:extLst>
          </p:cNvPr>
          <p:cNvSpPr>
            <a:spLocks noGrp="1" noChangeArrowheads="1"/>
          </p:cNvSpPr>
          <p:nvPr>
            <p:ph type="subTitle" idx="1"/>
          </p:nvPr>
        </p:nvSpPr>
        <p:spPr>
          <a:xfrm>
            <a:off x="492125" y="1905000"/>
            <a:ext cx="8018463" cy="3505200"/>
          </a:xfrm>
        </p:spPr>
        <p:txBody>
          <a:bodyPr>
            <a:normAutofit fontScale="92500" lnSpcReduction="10000"/>
          </a:bodyPr>
          <a:lstStyle/>
          <a:p>
            <a:pPr algn="just" rtl="1" eaLnBrk="1" hangingPunct="1">
              <a:defRPr/>
            </a:pPr>
            <a:r>
              <a:rPr lang="ar-SA" sz="4400">
                <a:cs typeface="Lotus" pitchFamily="2" charset="-78"/>
              </a:rPr>
              <a:t>شاغلين حرفه‌هاي پزشكي و وابسته مكلفند در بخش‌غيردولتي تعرفه‌هاي خدمات پزشكي مصوب سازمان نظام پزشكي و در بخش دولتي تعرفه‌هاي خدمات پزشكي مصوب هيات دولت (موضوع بند ك و تبصره ماده 3 قانون) را رعايت كنند .</a:t>
            </a:r>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EDF36F1-B451-4EAE-91A0-0CF34897DF08}"/>
              </a:ext>
            </a:extLst>
          </p:cNvPr>
          <p:cNvSpPr>
            <a:spLocks noGrp="1" noChangeArrowheads="1"/>
          </p:cNvSpPr>
          <p:nvPr>
            <p:ph type="ctrTitle"/>
          </p:nvPr>
        </p:nvSpPr>
        <p:spPr>
          <a:xfrm>
            <a:off x="984250" y="533400"/>
            <a:ext cx="7737475" cy="1143000"/>
          </a:xfrm>
        </p:spPr>
        <p:txBody>
          <a:bodyPr/>
          <a:lstStyle/>
          <a:p>
            <a:pPr algn="r" rtl="1" eaLnBrk="1" hangingPunct="1"/>
            <a:r>
              <a:rPr lang="ar-SA" altLang="en-US">
                <a:solidFill>
                  <a:srgbClr val="800000"/>
                </a:solidFill>
                <a:cs typeface="Lotus" pitchFamily="2" charset="0"/>
              </a:rPr>
              <a:t>ماده يازدهم:</a:t>
            </a:r>
            <a:endParaRPr lang="en-US" altLang="en-US">
              <a:solidFill>
                <a:srgbClr val="800000"/>
              </a:solidFill>
              <a:cs typeface="Lotus" pitchFamily="2" charset="0"/>
            </a:endParaRPr>
          </a:p>
        </p:txBody>
      </p:sp>
      <p:sp>
        <p:nvSpPr>
          <p:cNvPr id="108548" name="Rectangle 4">
            <a:extLst>
              <a:ext uri="{FF2B5EF4-FFF2-40B4-BE49-F238E27FC236}">
                <a16:creationId xmlns:a16="http://schemas.microsoft.com/office/drawing/2014/main" id="{09D22E38-977B-4183-BCC4-3E595686D04A}"/>
              </a:ext>
            </a:extLst>
          </p:cNvPr>
          <p:cNvSpPr>
            <a:spLocks noGrp="1" noChangeArrowheads="1"/>
          </p:cNvSpPr>
          <p:nvPr>
            <p:ph type="subTitle" idx="1"/>
          </p:nvPr>
        </p:nvSpPr>
        <p:spPr>
          <a:xfrm>
            <a:off x="1055688" y="1828800"/>
            <a:ext cx="7243762" cy="3429000"/>
          </a:xfrm>
        </p:spPr>
        <p:txBody>
          <a:bodyPr>
            <a:normAutofit lnSpcReduction="10000"/>
          </a:bodyPr>
          <a:lstStyle/>
          <a:p>
            <a:pPr algn="just" rtl="1" eaLnBrk="1" hangingPunct="1">
              <a:defRPr/>
            </a:pPr>
            <a:r>
              <a:rPr lang="ar-SA" sz="4400" dirty="0">
                <a:cs typeface="Lotus" pitchFamily="2" charset="-78"/>
              </a:rPr>
              <a:t>شاغلين حرفه‌هاي پزشكي و وابسته حق ندارند هيچگونه وجه يا مالي را از بيماران علاوه بر وجوهي كه توسط مسئولان موسسه درماني ذيربط طبق مقررات دريافت مي‌شود ، وصول نمايند.</a:t>
            </a:r>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178FD00-0D5E-4F31-96B2-5CF73EB1837C}"/>
              </a:ext>
            </a:extLst>
          </p:cNvPr>
          <p:cNvSpPr>
            <a:spLocks noGrp="1" noChangeArrowheads="1"/>
          </p:cNvSpPr>
          <p:nvPr>
            <p:ph type="ctrTitle"/>
          </p:nvPr>
        </p:nvSpPr>
        <p:spPr>
          <a:xfrm>
            <a:off x="773113" y="762000"/>
            <a:ext cx="7737475" cy="1143000"/>
          </a:xfrm>
        </p:spPr>
        <p:txBody>
          <a:bodyPr/>
          <a:lstStyle/>
          <a:p>
            <a:pPr algn="r" rtl="1" eaLnBrk="1" hangingPunct="1"/>
            <a:r>
              <a:rPr lang="ar-SA" altLang="en-US">
                <a:solidFill>
                  <a:srgbClr val="800000"/>
                </a:solidFill>
                <a:cs typeface="Lotus" pitchFamily="2" charset="0"/>
              </a:rPr>
              <a:t>ماده دوازدهم:</a:t>
            </a:r>
            <a:endParaRPr lang="en-US" altLang="en-US">
              <a:solidFill>
                <a:srgbClr val="800000"/>
              </a:solidFill>
              <a:cs typeface="Lotus" pitchFamily="2" charset="0"/>
            </a:endParaRPr>
          </a:p>
        </p:txBody>
      </p:sp>
      <p:sp>
        <p:nvSpPr>
          <p:cNvPr id="65539" name="Rectangle 5">
            <a:extLst>
              <a:ext uri="{FF2B5EF4-FFF2-40B4-BE49-F238E27FC236}">
                <a16:creationId xmlns:a16="http://schemas.microsoft.com/office/drawing/2014/main" id="{417D33D9-8F32-4E91-82BA-931C4E5FF701}"/>
              </a:ext>
            </a:extLst>
          </p:cNvPr>
          <p:cNvSpPr>
            <a:spLocks noChangeArrowheads="1"/>
          </p:cNvSpPr>
          <p:nvPr/>
        </p:nvSpPr>
        <p:spPr bwMode="auto">
          <a:xfrm>
            <a:off x="984250" y="1905000"/>
            <a:ext cx="71755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a:buClr>
                <a:schemeClr val="tx2"/>
              </a:buClr>
            </a:pPr>
            <a:r>
              <a:rPr lang="ar-SA" altLang="en-US" sz="3600" b="1"/>
              <a:t>شاغلين حرفه‌هاي پزشكي و وابسته مكلفند در مواقعي كه بمنظور پيشگيري از بيماريهاي واگير يا در هنگام بروز بحران و سوانح از سوي سازمان نظام پزشكي و يا مراجع قانوني ذي‌ربط اعلام مي‌شود ، همكاري ممكن و لازم را معمول دارند . </a:t>
            </a:r>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8E5A6201-0C4A-44FA-93BC-366DC457B600}"/>
              </a:ext>
            </a:extLst>
          </p:cNvPr>
          <p:cNvSpPr>
            <a:spLocks noGrp="1" noChangeArrowheads="1"/>
          </p:cNvSpPr>
          <p:nvPr>
            <p:ph type="ctrTitle"/>
          </p:nvPr>
        </p:nvSpPr>
        <p:spPr>
          <a:xfrm>
            <a:off x="984250" y="609600"/>
            <a:ext cx="7737475" cy="1143000"/>
          </a:xfrm>
        </p:spPr>
        <p:txBody>
          <a:bodyPr/>
          <a:lstStyle/>
          <a:p>
            <a:pPr algn="r" rtl="1" eaLnBrk="1" hangingPunct="1"/>
            <a:r>
              <a:rPr lang="ar-SA" altLang="en-US">
                <a:solidFill>
                  <a:srgbClr val="800000"/>
                </a:solidFill>
                <a:cs typeface="Lotus" pitchFamily="2" charset="0"/>
              </a:rPr>
              <a:t>ماده سيزدهم:</a:t>
            </a:r>
            <a:r>
              <a:rPr lang="en-US" altLang="en-US">
                <a:solidFill>
                  <a:srgbClr val="800000"/>
                </a:solidFill>
                <a:cs typeface="Lotus" pitchFamily="2" charset="0"/>
              </a:rPr>
              <a:t> </a:t>
            </a:r>
          </a:p>
        </p:txBody>
      </p:sp>
      <p:sp>
        <p:nvSpPr>
          <p:cNvPr id="110599" name="Rectangle 7">
            <a:extLst>
              <a:ext uri="{FF2B5EF4-FFF2-40B4-BE49-F238E27FC236}">
                <a16:creationId xmlns:a16="http://schemas.microsoft.com/office/drawing/2014/main" id="{121E9935-C464-4CF4-BFBC-7D4736F2FE59}"/>
              </a:ext>
            </a:extLst>
          </p:cNvPr>
          <p:cNvSpPr>
            <a:spLocks noGrp="1" noChangeArrowheads="1"/>
          </p:cNvSpPr>
          <p:nvPr>
            <p:ph type="subTitle" idx="1"/>
          </p:nvPr>
        </p:nvSpPr>
        <p:spPr>
          <a:xfrm>
            <a:off x="773113" y="1828800"/>
            <a:ext cx="7597775" cy="4038600"/>
          </a:xfrm>
          <a:solidFill>
            <a:schemeClr val="bg1"/>
          </a:solidFill>
        </p:spPr>
        <p:txBody>
          <a:bodyPr>
            <a:normAutofit lnSpcReduction="10000"/>
          </a:bodyPr>
          <a:lstStyle/>
          <a:p>
            <a:pPr algn="just" rtl="1" eaLnBrk="1" hangingPunct="1">
              <a:defRPr/>
            </a:pPr>
            <a:r>
              <a:rPr lang="ar-SA" sz="4400" dirty="0">
                <a:cs typeface="Lotus" pitchFamily="2" charset="-78"/>
              </a:rPr>
              <a:t>جذب و هدايت بيمار از موسسات بهداشتي  درماني دولتي و وابسته به دولت و خيريه به مطب شخصي يا بخش خصوصي اعم از بيمارستان و درمانگاه و... و بالعكس به منظور استفاده مادي توسط شاغلين حرفه‌هاي پزشكي و وابسته ممنوع است . </a:t>
            </a:r>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B380D90D-F29D-4575-AB4B-48AB0B5C9BFC}"/>
              </a:ext>
            </a:extLst>
          </p:cNvPr>
          <p:cNvSpPr>
            <a:spLocks noGrp="1" noChangeArrowheads="1"/>
          </p:cNvSpPr>
          <p:nvPr>
            <p:ph type="ctrTitle"/>
          </p:nvPr>
        </p:nvSpPr>
        <p:spPr>
          <a:xfrm>
            <a:off x="1055688" y="533400"/>
            <a:ext cx="7735887" cy="838200"/>
          </a:xfrm>
        </p:spPr>
        <p:txBody>
          <a:bodyPr/>
          <a:lstStyle/>
          <a:p>
            <a:pPr algn="just" rtl="1" eaLnBrk="1" hangingPunct="1"/>
            <a:r>
              <a:rPr lang="en-US" altLang="en-US">
                <a:solidFill>
                  <a:srgbClr val="800000"/>
                </a:solidFill>
                <a:cs typeface="Lotus" pitchFamily="2" charset="0"/>
              </a:rPr>
              <a:t> </a:t>
            </a:r>
            <a:r>
              <a:rPr lang="ar-SA" altLang="en-US">
                <a:solidFill>
                  <a:srgbClr val="800000"/>
                </a:solidFill>
                <a:cs typeface="Lotus" pitchFamily="2" charset="0"/>
              </a:rPr>
              <a:t>ماده چهاردهم:</a:t>
            </a:r>
            <a:r>
              <a:rPr lang="en-US" altLang="en-US">
                <a:solidFill>
                  <a:srgbClr val="800000"/>
                </a:solidFill>
                <a:cs typeface="Lotus" pitchFamily="2" charset="0"/>
              </a:rPr>
              <a:t> </a:t>
            </a:r>
          </a:p>
        </p:txBody>
      </p:sp>
      <p:sp>
        <p:nvSpPr>
          <p:cNvPr id="111619" name="Rectangle 3">
            <a:extLst>
              <a:ext uri="{FF2B5EF4-FFF2-40B4-BE49-F238E27FC236}">
                <a16:creationId xmlns:a16="http://schemas.microsoft.com/office/drawing/2014/main" id="{BDCF5926-92F6-406A-AF3B-8925D1054623}"/>
              </a:ext>
            </a:extLst>
          </p:cNvPr>
          <p:cNvSpPr>
            <a:spLocks noGrp="1" noChangeArrowheads="1"/>
          </p:cNvSpPr>
          <p:nvPr>
            <p:ph type="subTitle" idx="1"/>
          </p:nvPr>
        </p:nvSpPr>
        <p:spPr>
          <a:xfrm>
            <a:off x="381000" y="1524000"/>
            <a:ext cx="8340725" cy="4419600"/>
          </a:xfrm>
          <a:solidFill>
            <a:schemeClr val="bg1"/>
          </a:solidFill>
        </p:spPr>
        <p:txBody>
          <a:bodyPr>
            <a:normAutofit fontScale="92500"/>
          </a:bodyPr>
          <a:lstStyle/>
          <a:p>
            <a:pPr algn="just" rtl="1" eaLnBrk="1" hangingPunct="1">
              <a:defRPr/>
            </a:pPr>
            <a:r>
              <a:rPr lang="ar-SA" sz="4100" dirty="0">
                <a:cs typeface="Lotus" pitchFamily="2" charset="-78"/>
              </a:rPr>
              <a:t>جذب بيمار به صورتي كه مخالف شئون حرفه پزشكي باشد و همچنين هر نوع تبليغ گمراه كننده از طريق رسانه‌هاي گروهي و نصب آگهي در اماكن و معابر ، خارج از ضوابط نظام پزشكي ممنوع است. تبليغ تجاري كالاهاي پزشكي و دارويي از سوي شاغلين حرفه‌هاي پزشكي و وابسته ، همچنين نصب اعلانات تبليغي كه جنبه تجاري دارند ، در محل كار آنها مجاز نيست.</a:t>
            </a:r>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6407D404-0B7E-4903-9675-99A320641ADC}"/>
              </a:ext>
            </a:extLst>
          </p:cNvPr>
          <p:cNvSpPr>
            <a:spLocks noGrp="1" noChangeArrowheads="1"/>
          </p:cNvSpPr>
          <p:nvPr>
            <p:ph type="ctrTitle"/>
          </p:nvPr>
        </p:nvSpPr>
        <p:spPr>
          <a:xfrm>
            <a:off x="914400" y="685800"/>
            <a:ext cx="7737475" cy="1143000"/>
          </a:xfrm>
        </p:spPr>
        <p:txBody>
          <a:bodyPr/>
          <a:lstStyle/>
          <a:p>
            <a:pPr algn="r" rtl="1" eaLnBrk="1" hangingPunct="1"/>
            <a:r>
              <a:rPr lang="ar-SA" altLang="en-US">
                <a:solidFill>
                  <a:srgbClr val="800000"/>
                </a:solidFill>
                <a:cs typeface="Lotus" pitchFamily="2" charset="0"/>
              </a:rPr>
              <a:t>ماده پانزدهم:</a:t>
            </a:r>
            <a:r>
              <a:rPr lang="en-US" altLang="en-US">
                <a:solidFill>
                  <a:srgbClr val="800000"/>
                </a:solidFill>
                <a:cs typeface="Lotus" pitchFamily="2" charset="0"/>
              </a:rPr>
              <a:t> </a:t>
            </a:r>
          </a:p>
        </p:txBody>
      </p:sp>
      <p:sp>
        <p:nvSpPr>
          <p:cNvPr id="68611" name="Rectangle 3">
            <a:extLst>
              <a:ext uri="{FF2B5EF4-FFF2-40B4-BE49-F238E27FC236}">
                <a16:creationId xmlns:a16="http://schemas.microsoft.com/office/drawing/2014/main" id="{C56A1945-D078-4723-AB45-FDDC4D77CA75}"/>
              </a:ext>
            </a:extLst>
          </p:cNvPr>
          <p:cNvSpPr>
            <a:spLocks noGrp="1" noChangeArrowheads="1"/>
          </p:cNvSpPr>
          <p:nvPr>
            <p:ph type="subTitle" idx="1"/>
          </p:nvPr>
        </p:nvSpPr>
        <p:spPr>
          <a:xfrm>
            <a:off x="984250" y="1981200"/>
            <a:ext cx="7315200" cy="2819400"/>
          </a:xfrm>
        </p:spPr>
        <p:txBody>
          <a:bodyPr/>
          <a:lstStyle/>
          <a:p>
            <a:pPr algn="just" rtl="1" eaLnBrk="1" hangingPunct="1"/>
            <a:r>
              <a:rPr lang="ar-SA" altLang="en-US" sz="4000">
                <a:cs typeface="Lotus" pitchFamily="2" charset="0"/>
              </a:rPr>
              <a:t>انتشار مقالات و گزارشهاي پزشكي و تشريح مطالب فني و حرفه‌اي كه خارج از ضوابط علمي پزشكي بوده و جنبه تبليغاتي گمراه كننده داشته باشد ممنوع است.</a:t>
            </a:r>
            <a:endParaRPr lang="en-US" altLang="en-US" sz="4000">
              <a:cs typeface="Lotus" pitchFamily="2" charset="0"/>
            </a:endParaRPr>
          </a:p>
        </p:txBody>
      </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B8A2318-90B0-410B-BAED-25A70147362D}"/>
              </a:ext>
            </a:extLst>
          </p:cNvPr>
          <p:cNvSpPr>
            <a:spLocks noGrp="1" noChangeArrowheads="1"/>
          </p:cNvSpPr>
          <p:nvPr>
            <p:ph type="ctrTitle"/>
          </p:nvPr>
        </p:nvSpPr>
        <p:spPr>
          <a:xfrm>
            <a:off x="1055688" y="533400"/>
            <a:ext cx="7735887" cy="1143000"/>
          </a:xfrm>
        </p:spPr>
        <p:txBody>
          <a:bodyPr/>
          <a:lstStyle/>
          <a:p>
            <a:pPr algn="r" eaLnBrk="1" hangingPunct="1"/>
            <a:r>
              <a:rPr lang="ar-SA" altLang="en-US">
                <a:solidFill>
                  <a:srgbClr val="800000"/>
                </a:solidFill>
                <a:cs typeface="Lotus" pitchFamily="2" charset="0"/>
              </a:rPr>
              <a:t>ماده شانزدهم:</a:t>
            </a:r>
            <a:r>
              <a:rPr lang="en-US" altLang="en-US">
                <a:solidFill>
                  <a:srgbClr val="800000"/>
                </a:solidFill>
                <a:cs typeface="Lotus" pitchFamily="2" charset="0"/>
              </a:rPr>
              <a:t> </a:t>
            </a:r>
          </a:p>
        </p:txBody>
      </p:sp>
      <p:sp>
        <p:nvSpPr>
          <p:cNvPr id="113667" name="Rectangle 3">
            <a:extLst>
              <a:ext uri="{FF2B5EF4-FFF2-40B4-BE49-F238E27FC236}">
                <a16:creationId xmlns:a16="http://schemas.microsoft.com/office/drawing/2014/main" id="{9F141BB0-D58A-45B2-BBB0-39FF0B4F3B1E}"/>
              </a:ext>
            </a:extLst>
          </p:cNvPr>
          <p:cNvSpPr>
            <a:spLocks noGrp="1" noChangeArrowheads="1"/>
          </p:cNvSpPr>
          <p:nvPr>
            <p:ph type="subTitle" idx="1"/>
          </p:nvPr>
        </p:nvSpPr>
        <p:spPr>
          <a:xfrm>
            <a:off x="703263" y="1752600"/>
            <a:ext cx="7667625" cy="2743200"/>
          </a:xfrm>
        </p:spPr>
        <p:txBody>
          <a:bodyPr>
            <a:normAutofit fontScale="92500" lnSpcReduction="10000"/>
          </a:bodyPr>
          <a:lstStyle/>
          <a:p>
            <a:pPr algn="just" rtl="1" eaLnBrk="1" hangingPunct="1">
              <a:defRPr/>
            </a:pPr>
            <a:r>
              <a:rPr lang="ar-SA" sz="4400">
                <a:cs typeface="Lotus" pitchFamily="2" charset="-78"/>
              </a:rPr>
              <a:t>استفاده شاغلين حرفه‌هاي پزشكي</a:t>
            </a:r>
            <a:endParaRPr lang="fa-IR" sz="4400">
              <a:cs typeface="Lotus" pitchFamily="2" charset="-78"/>
            </a:endParaRPr>
          </a:p>
          <a:p>
            <a:pPr algn="just" rtl="1" eaLnBrk="1" hangingPunct="1">
              <a:defRPr/>
            </a:pPr>
            <a:r>
              <a:rPr lang="ar-SA" sz="4400">
                <a:cs typeface="Lotus" pitchFamily="2" charset="-78"/>
              </a:rPr>
              <a:t> و وابسته از عناوين علمي و تخصصي </a:t>
            </a:r>
            <a:endParaRPr lang="fa-IR" sz="4400">
              <a:cs typeface="Lotus" pitchFamily="2" charset="-78"/>
            </a:endParaRPr>
          </a:p>
          <a:p>
            <a:pPr algn="just" rtl="1" eaLnBrk="1" hangingPunct="1">
              <a:defRPr/>
            </a:pPr>
            <a:r>
              <a:rPr lang="ar-SA" sz="4400">
                <a:cs typeface="Lotus" pitchFamily="2" charset="-78"/>
              </a:rPr>
              <a:t>غير تاييد شده توسط وزارت بهداشت ، درمان و آموزش پزشكي ممنوع است.</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7FD4C9C-8FF4-944C-9D52-DFB60B686CE2}"/>
              </a:ext>
            </a:extLst>
          </p:cNvPr>
          <p:cNvSpPr>
            <a:spLocks noGrp="1"/>
          </p:cNvSpPr>
          <p:nvPr>
            <p:ph type="title"/>
          </p:nvPr>
        </p:nvSpPr>
        <p:spPr/>
        <p:txBody>
          <a:bodyPr/>
          <a:lstStyle/>
          <a:p>
            <a:endParaRPr lang="fa-IR"/>
          </a:p>
        </p:txBody>
      </p:sp>
      <p:pic>
        <p:nvPicPr>
          <p:cNvPr id="4" name="تصویر 4">
            <a:extLst>
              <a:ext uri="{FF2B5EF4-FFF2-40B4-BE49-F238E27FC236}">
                <a16:creationId xmlns:a16="http://schemas.microsoft.com/office/drawing/2014/main" id="{1C26BE39-8A70-8640-9FF7-628FB90C5B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1" y="988786"/>
            <a:ext cx="6676570" cy="5397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052239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5">
            <a:extLst>
              <a:ext uri="{FF2B5EF4-FFF2-40B4-BE49-F238E27FC236}">
                <a16:creationId xmlns:a16="http://schemas.microsoft.com/office/drawing/2014/main" id="{C6D49A56-CF81-4784-8651-6315E513F164}"/>
              </a:ext>
            </a:extLst>
          </p:cNvPr>
          <p:cNvSpPr>
            <a:spLocks noChangeArrowheads="1"/>
          </p:cNvSpPr>
          <p:nvPr/>
        </p:nvSpPr>
        <p:spPr bwMode="auto">
          <a:xfrm>
            <a:off x="1055688" y="533400"/>
            <a:ext cx="77358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en-US">
                <a:solidFill>
                  <a:srgbClr val="800000"/>
                </a:solidFill>
              </a:rPr>
              <a:t>ماده هفدهم:</a:t>
            </a:r>
            <a:r>
              <a:rPr lang="en-US" altLang="en-US">
                <a:solidFill>
                  <a:srgbClr val="800000"/>
                </a:solidFill>
              </a:rPr>
              <a:t> </a:t>
            </a:r>
          </a:p>
        </p:txBody>
      </p:sp>
      <p:sp>
        <p:nvSpPr>
          <p:cNvPr id="114695" name="Rectangle 7">
            <a:extLst>
              <a:ext uri="{FF2B5EF4-FFF2-40B4-BE49-F238E27FC236}">
                <a16:creationId xmlns:a16="http://schemas.microsoft.com/office/drawing/2014/main" id="{EAD8257E-24A9-4476-9250-5A3C6ABAB435}"/>
              </a:ext>
            </a:extLst>
          </p:cNvPr>
          <p:cNvSpPr>
            <a:spLocks noGrp="1" noChangeArrowheads="1"/>
          </p:cNvSpPr>
          <p:nvPr>
            <p:ph type="body" idx="1"/>
          </p:nvPr>
        </p:nvSpPr>
        <p:spPr>
          <a:xfrm>
            <a:off x="598488" y="1676400"/>
            <a:ext cx="8193087" cy="3810000"/>
          </a:xfrm>
        </p:spPr>
        <p:txBody>
          <a:bodyPr lIns="0" rIns="0">
            <a:normAutofit fontScale="92500" lnSpcReduction="20000"/>
          </a:bodyPr>
          <a:lstStyle/>
          <a:p>
            <a:pPr algn="just" rtl="1" eaLnBrk="1" hangingPunct="1">
              <a:buFontTx/>
              <a:buNone/>
              <a:defRPr/>
            </a:pPr>
            <a:r>
              <a:rPr lang="ar-SA" sz="4400">
                <a:cs typeface="Lotus" pitchFamily="2" charset="-78"/>
              </a:rPr>
              <a:t>   تجويز داروهايي كه از طرف</a:t>
            </a:r>
            <a:endParaRPr lang="fa-IR" sz="4400">
              <a:cs typeface="Lotus" pitchFamily="2" charset="-78"/>
            </a:endParaRPr>
          </a:p>
          <a:p>
            <a:pPr algn="just" rtl="1" eaLnBrk="1" hangingPunct="1">
              <a:buFontTx/>
              <a:buNone/>
              <a:defRPr/>
            </a:pPr>
            <a:r>
              <a:rPr lang="ar-SA" sz="4400">
                <a:cs typeface="Lotus" pitchFamily="2" charset="-78"/>
              </a:rPr>
              <a:t> وزارت بهداشت ، درمان و آموزش </a:t>
            </a:r>
            <a:endParaRPr lang="fa-IR" sz="4400">
              <a:cs typeface="Lotus" pitchFamily="2" charset="-78"/>
            </a:endParaRPr>
          </a:p>
          <a:p>
            <a:pPr algn="just" rtl="1" eaLnBrk="1" hangingPunct="1">
              <a:buFontTx/>
              <a:buNone/>
              <a:defRPr/>
            </a:pPr>
            <a:r>
              <a:rPr lang="ar-SA" sz="4400">
                <a:cs typeface="Lotus" pitchFamily="2" charset="-78"/>
              </a:rPr>
              <a:t>پزشكي در فارماكوپه (مجموعه داروئي كشور) اعلام نشده باشد ، بدون توجيه علمي مورد </a:t>
            </a:r>
            <a:endParaRPr lang="fa-IR" sz="4400">
              <a:cs typeface="Lotus" pitchFamily="2" charset="-78"/>
            </a:endParaRPr>
          </a:p>
          <a:p>
            <a:pPr algn="just" rtl="1" eaLnBrk="1" hangingPunct="1">
              <a:buFontTx/>
              <a:buNone/>
              <a:defRPr/>
            </a:pPr>
            <a:r>
              <a:rPr lang="ar-SA" sz="4400">
                <a:cs typeface="Lotus" pitchFamily="2" charset="-78"/>
              </a:rPr>
              <a:t>تائيد</a:t>
            </a:r>
            <a:r>
              <a:rPr lang="fa-IR" sz="4400">
                <a:cs typeface="Lotus" pitchFamily="2" charset="-78"/>
              </a:rPr>
              <a:t>،</a:t>
            </a:r>
            <a:r>
              <a:rPr lang="ar-SA" sz="4400">
                <a:cs typeface="Lotus" pitchFamily="2" charset="-78"/>
              </a:rPr>
              <a:t> توسط انجمن‌هاي علمي تخصصي </a:t>
            </a:r>
            <a:r>
              <a:rPr lang="fa-IR" sz="4400">
                <a:cs typeface="Lotus" pitchFamily="2" charset="-78"/>
              </a:rPr>
              <a:t>،</a:t>
            </a:r>
          </a:p>
          <a:p>
            <a:pPr algn="just" rtl="1" eaLnBrk="1" hangingPunct="1">
              <a:buFontTx/>
              <a:buNone/>
              <a:defRPr/>
            </a:pPr>
            <a:r>
              <a:rPr lang="ar-SA" sz="4400">
                <a:cs typeface="Lotus" pitchFamily="2" charset="-78"/>
              </a:rPr>
              <a:t> مجاز نمي‌باشد.</a:t>
            </a:r>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a:extLst>
              <a:ext uri="{FF2B5EF4-FFF2-40B4-BE49-F238E27FC236}">
                <a16:creationId xmlns:a16="http://schemas.microsoft.com/office/drawing/2014/main" id="{598D334D-20E2-4E85-BEE4-D31B2003882D}"/>
              </a:ext>
            </a:extLst>
          </p:cNvPr>
          <p:cNvSpPr>
            <a:spLocks noChangeArrowheads="1"/>
          </p:cNvSpPr>
          <p:nvPr/>
        </p:nvSpPr>
        <p:spPr bwMode="auto">
          <a:xfrm>
            <a:off x="844550" y="685800"/>
            <a:ext cx="7737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ar-SA" altLang="en-US">
                <a:solidFill>
                  <a:srgbClr val="800000"/>
                </a:solidFill>
              </a:rPr>
              <a:t>ماده هيجدهم:</a:t>
            </a:r>
            <a:r>
              <a:rPr lang="en-US" altLang="en-US">
                <a:solidFill>
                  <a:srgbClr val="800000"/>
                </a:solidFill>
              </a:rPr>
              <a:t> </a:t>
            </a:r>
          </a:p>
        </p:txBody>
      </p:sp>
      <p:sp>
        <p:nvSpPr>
          <p:cNvPr id="71683" name="Rectangle 7">
            <a:extLst>
              <a:ext uri="{FF2B5EF4-FFF2-40B4-BE49-F238E27FC236}">
                <a16:creationId xmlns:a16="http://schemas.microsoft.com/office/drawing/2014/main" id="{706375AF-BBB7-4540-AE85-EF8A1EAE4E54}"/>
              </a:ext>
            </a:extLst>
          </p:cNvPr>
          <p:cNvSpPr>
            <a:spLocks noChangeArrowheads="1"/>
          </p:cNvSpPr>
          <p:nvPr/>
        </p:nvSpPr>
        <p:spPr bwMode="auto">
          <a:xfrm>
            <a:off x="914400" y="1905000"/>
            <a:ext cx="75263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r>
              <a:rPr lang="ar-SA" altLang="en-US" sz="2800" b="1"/>
              <a:t>   پزشك معالج </a:t>
            </a:r>
            <a:r>
              <a:rPr lang="fa-IR" altLang="en-US" sz="2800" b="1"/>
              <a:t>،</a:t>
            </a:r>
            <a:r>
              <a:rPr lang="ar-SA" altLang="en-US" sz="2800" b="1"/>
              <a:t>مسئول ادامه درمان بيمار خود </a:t>
            </a:r>
            <a:r>
              <a:rPr lang="fa-IR" altLang="en-US" sz="2800" b="1"/>
              <a:t>،</a:t>
            </a:r>
            <a:r>
              <a:rPr lang="ar-SA" altLang="en-US" sz="2800" b="1"/>
              <a:t>در حد</a:t>
            </a:r>
            <a:endParaRPr lang="fa-IR" altLang="en-US" sz="2800" b="1"/>
          </a:p>
          <a:p>
            <a:pPr algn="just" rtl="1" eaLnBrk="1" hangingPunct="1"/>
            <a:r>
              <a:rPr lang="ar-SA" altLang="en-US" sz="2800" b="1"/>
              <a:t> توانايي و تخصص </a:t>
            </a:r>
            <a:r>
              <a:rPr lang="fa-IR" altLang="en-US" sz="2800" b="1"/>
              <a:t>،</a:t>
            </a:r>
            <a:r>
              <a:rPr lang="ar-SA" altLang="en-US" sz="2800" b="1"/>
              <a:t>به استثناي موارد ضروري  است، </a:t>
            </a:r>
            <a:endParaRPr lang="fa-IR" altLang="en-US" sz="2800" b="1"/>
          </a:p>
          <a:p>
            <a:pPr algn="just" rtl="1" eaLnBrk="1" hangingPunct="1"/>
            <a:r>
              <a:rPr lang="ar-SA" altLang="en-US" sz="2800" b="1"/>
              <a:t>مگر اينكه بيمار يا بستگان او مايل نباشند. </a:t>
            </a:r>
            <a:endParaRPr lang="en-US" altLang="en-US" sz="2800" b="1"/>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B0FA265F-B9D0-4592-AA1E-C56C1F2EC29D}"/>
              </a:ext>
            </a:extLst>
          </p:cNvPr>
          <p:cNvSpPr>
            <a:spLocks noGrp="1" noChangeArrowheads="1"/>
          </p:cNvSpPr>
          <p:nvPr>
            <p:ph type="ctrTitle"/>
          </p:nvPr>
        </p:nvSpPr>
        <p:spPr>
          <a:xfrm>
            <a:off x="844550" y="533400"/>
            <a:ext cx="7737475" cy="1143000"/>
          </a:xfrm>
        </p:spPr>
        <p:txBody>
          <a:bodyPr/>
          <a:lstStyle/>
          <a:p>
            <a:pPr algn="r" rtl="1" eaLnBrk="1" hangingPunct="1"/>
            <a:r>
              <a:rPr lang="ar-SA" altLang="en-US">
                <a:solidFill>
                  <a:srgbClr val="800000"/>
                </a:solidFill>
                <a:cs typeface="Lotus" pitchFamily="2" charset="0"/>
              </a:rPr>
              <a:t>تبصره:</a:t>
            </a:r>
            <a:endParaRPr lang="en-US" altLang="en-US">
              <a:solidFill>
                <a:srgbClr val="800000"/>
              </a:solidFill>
              <a:cs typeface="Lotus" pitchFamily="2" charset="0"/>
            </a:endParaRPr>
          </a:p>
        </p:txBody>
      </p:sp>
      <p:sp>
        <p:nvSpPr>
          <p:cNvPr id="72707" name="Rectangle 5">
            <a:extLst>
              <a:ext uri="{FF2B5EF4-FFF2-40B4-BE49-F238E27FC236}">
                <a16:creationId xmlns:a16="http://schemas.microsoft.com/office/drawing/2014/main" id="{551EC7A7-CEEC-4C53-95C0-67B47C998F56}"/>
              </a:ext>
            </a:extLst>
          </p:cNvPr>
          <p:cNvSpPr>
            <a:spLocks noChangeArrowheads="1"/>
          </p:cNvSpPr>
          <p:nvPr/>
        </p:nvSpPr>
        <p:spPr bwMode="auto">
          <a:xfrm>
            <a:off x="914400" y="1905000"/>
            <a:ext cx="75263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r>
              <a:rPr lang="ar-SA" altLang="en-US" sz="2800" b="1"/>
              <a:t>   موارد اورژانس از شمول اين ماده مستثني است و</a:t>
            </a:r>
            <a:endParaRPr lang="fa-IR" altLang="en-US" sz="2800" b="1"/>
          </a:p>
          <a:p>
            <a:pPr algn="just" rtl="1" eaLnBrk="1" hangingPunct="1"/>
            <a:r>
              <a:rPr lang="ar-SA" altLang="en-US" sz="2800" b="1"/>
              <a:t> پزشك </a:t>
            </a:r>
            <a:r>
              <a:rPr lang="fa-IR" altLang="en-US" sz="2800" b="1"/>
              <a:t>،</a:t>
            </a:r>
            <a:r>
              <a:rPr lang="ar-SA" altLang="en-US" sz="2800" b="1"/>
              <a:t>مكلف به انجام هرگونه اقدام درماني </a:t>
            </a:r>
            <a:r>
              <a:rPr lang="fa-IR" altLang="en-US" sz="2800" b="1"/>
              <a:t>،</a:t>
            </a:r>
            <a:r>
              <a:rPr lang="ar-SA" altLang="en-US" sz="2800" b="1"/>
              <a:t>بدون </a:t>
            </a:r>
            <a:endParaRPr lang="fa-IR" altLang="en-US" sz="2800" b="1"/>
          </a:p>
          <a:p>
            <a:pPr algn="just" rtl="1" eaLnBrk="1" hangingPunct="1"/>
            <a:r>
              <a:rPr lang="ar-SA" altLang="en-US" sz="2800" b="1"/>
              <a:t>توجه به نظر و اذن بيمار و يا همراهان او مي‌باشد.</a:t>
            </a:r>
            <a:endParaRPr lang="en-US" altLang="en-US" sz="2800" b="1"/>
          </a:p>
        </p:txBody>
      </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D809149D-2E34-46D2-91D0-CE1527B80CA2}"/>
              </a:ext>
            </a:extLst>
          </p:cNvPr>
          <p:cNvSpPr>
            <a:spLocks noGrp="1" noChangeArrowheads="1"/>
          </p:cNvSpPr>
          <p:nvPr>
            <p:ph type="ctrTitle"/>
          </p:nvPr>
        </p:nvSpPr>
        <p:spPr>
          <a:xfrm>
            <a:off x="1195388" y="381000"/>
            <a:ext cx="7391400" cy="1143000"/>
          </a:xfrm>
        </p:spPr>
        <p:txBody>
          <a:bodyPr/>
          <a:lstStyle/>
          <a:p>
            <a:pPr algn="r" rtl="1" eaLnBrk="1" hangingPunct="1"/>
            <a:r>
              <a:rPr lang="ar-SA" altLang="en-US">
                <a:solidFill>
                  <a:srgbClr val="800000"/>
                </a:solidFill>
                <a:cs typeface="Lotus" pitchFamily="2" charset="0"/>
              </a:rPr>
              <a:t>ماده نوزدهم: </a:t>
            </a:r>
            <a:endParaRPr lang="en-US" altLang="en-US">
              <a:solidFill>
                <a:srgbClr val="800000"/>
              </a:solidFill>
              <a:cs typeface="Lotus" pitchFamily="2" charset="0"/>
            </a:endParaRPr>
          </a:p>
        </p:txBody>
      </p:sp>
      <p:sp>
        <p:nvSpPr>
          <p:cNvPr id="117763" name="Rectangle 3">
            <a:extLst>
              <a:ext uri="{FF2B5EF4-FFF2-40B4-BE49-F238E27FC236}">
                <a16:creationId xmlns:a16="http://schemas.microsoft.com/office/drawing/2014/main" id="{93C2DB91-D459-4B83-AD57-B9AAD197D25A}"/>
              </a:ext>
            </a:extLst>
          </p:cNvPr>
          <p:cNvSpPr>
            <a:spLocks noGrp="1" noChangeArrowheads="1"/>
          </p:cNvSpPr>
          <p:nvPr>
            <p:ph type="subTitle" idx="1"/>
          </p:nvPr>
        </p:nvSpPr>
        <p:spPr>
          <a:xfrm>
            <a:off x="633413" y="1295400"/>
            <a:ext cx="7948612" cy="4876800"/>
          </a:xfrm>
        </p:spPr>
        <p:txBody>
          <a:bodyPr>
            <a:normAutofit fontScale="92500"/>
          </a:bodyPr>
          <a:lstStyle/>
          <a:p>
            <a:pPr algn="just" rtl="1" eaLnBrk="1" hangingPunct="1">
              <a:defRPr/>
            </a:pPr>
            <a:r>
              <a:rPr lang="ar-SA" sz="3600">
                <a:cs typeface="Lotus" pitchFamily="2" charset="-78"/>
              </a:rPr>
              <a:t>در مواردي كه مشاوره پزشكي لازم باشد انتخاب پزشك مشاور با پزشك معالج است. در صورتي كه بيمار يا بستگان او مشاوره پزشكي را درخواست نمايند ، مشاوره پزشكي با نظر پزشك معالج به عمل مي‌آيد و اجراي دستورات پزشك مشاور با نظر پزشك معالج مي‌باشد و چنانچه بيمار يا بستگان او بدون موافقت پزشك معالج ، از پزشك ديگري براي درمان بيمار دعوت به عمل آورند ، در اين صورت پزشك معالج اول مي‌تواند از ادامه درمان بيمار در موارد غير اورژانس خودداري نمايد.</a:t>
            </a:r>
            <a:endParaRPr lang="en-US" sz="3600">
              <a:cs typeface="Lotus" pitchFamily="2" charset="-78"/>
            </a:endParaRPr>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9BAB9B66-6924-40B8-9508-79A45CA6E48A}"/>
              </a:ext>
            </a:extLst>
          </p:cNvPr>
          <p:cNvSpPr>
            <a:spLocks noGrp="1" noChangeArrowheads="1"/>
          </p:cNvSpPr>
          <p:nvPr>
            <p:ph type="ctrTitle"/>
          </p:nvPr>
        </p:nvSpPr>
        <p:spPr>
          <a:xfrm>
            <a:off x="984250" y="685800"/>
            <a:ext cx="7737475" cy="1143000"/>
          </a:xfrm>
        </p:spPr>
        <p:txBody>
          <a:bodyPr/>
          <a:lstStyle/>
          <a:p>
            <a:pPr algn="r" rtl="1" eaLnBrk="1" hangingPunct="1"/>
            <a:r>
              <a:rPr lang="ar-SA" altLang="en-US">
                <a:solidFill>
                  <a:srgbClr val="800000"/>
                </a:solidFill>
                <a:cs typeface="Lotus" pitchFamily="2" charset="0"/>
              </a:rPr>
              <a:t>ماده بيستم: </a:t>
            </a:r>
            <a:endParaRPr lang="en-US" altLang="en-US">
              <a:solidFill>
                <a:srgbClr val="800000"/>
              </a:solidFill>
              <a:cs typeface="Lotus" pitchFamily="2" charset="0"/>
            </a:endParaRPr>
          </a:p>
        </p:txBody>
      </p:sp>
      <p:sp>
        <p:nvSpPr>
          <p:cNvPr id="74755" name="Rectangle 3">
            <a:extLst>
              <a:ext uri="{FF2B5EF4-FFF2-40B4-BE49-F238E27FC236}">
                <a16:creationId xmlns:a16="http://schemas.microsoft.com/office/drawing/2014/main" id="{BB7A8B22-77D8-4B50-BAC6-B4C4ED5B1BCB}"/>
              </a:ext>
            </a:extLst>
          </p:cNvPr>
          <p:cNvSpPr>
            <a:spLocks noGrp="1" noChangeArrowheads="1"/>
          </p:cNvSpPr>
          <p:nvPr>
            <p:ph type="subTitle" idx="1"/>
          </p:nvPr>
        </p:nvSpPr>
        <p:spPr>
          <a:xfrm>
            <a:off x="633413" y="1828800"/>
            <a:ext cx="7877175" cy="3505200"/>
          </a:xfrm>
        </p:spPr>
        <p:txBody>
          <a:bodyPr/>
          <a:lstStyle/>
          <a:p>
            <a:pPr algn="just" rtl="1" eaLnBrk="1" hangingPunct="1"/>
            <a:r>
              <a:rPr lang="ar-SA" altLang="en-US" sz="4400">
                <a:cs typeface="Lotus" pitchFamily="2" charset="0"/>
              </a:rPr>
              <a:t>فروش دارو و محصولات آرايشي و بهداشتي و تجهيزات و لوازم پزشكي در محل طبابت توسط شاغلين حرف پزشكي بدون اخذ مجوز رسمي از وزارت بهداشت، درمان و آموزش پزشكي ممنوع است.</a:t>
            </a:r>
            <a:endParaRPr lang="en-US" altLang="en-US" sz="4400">
              <a:cs typeface="Lotus" pitchFamily="2" charset="0"/>
            </a:endParaRPr>
          </a:p>
        </p:txBody>
      </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AAE292D8-14BD-4F7B-8778-161AC16E6AC6}"/>
              </a:ext>
            </a:extLst>
          </p:cNvPr>
          <p:cNvSpPr>
            <a:spLocks noGrp="1" noChangeArrowheads="1"/>
          </p:cNvSpPr>
          <p:nvPr>
            <p:ph type="ctrTitle"/>
          </p:nvPr>
        </p:nvSpPr>
        <p:spPr>
          <a:xfrm>
            <a:off x="984250" y="685800"/>
            <a:ext cx="7737475" cy="1143000"/>
          </a:xfrm>
        </p:spPr>
        <p:txBody>
          <a:bodyPr/>
          <a:lstStyle/>
          <a:p>
            <a:pPr algn="r" rtl="1" eaLnBrk="1" hangingPunct="1"/>
            <a:r>
              <a:rPr lang="ar-SA" altLang="en-US">
                <a:solidFill>
                  <a:srgbClr val="800000"/>
                </a:solidFill>
                <a:cs typeface="Lotus" pitchFamily="2" charset="0"/>
              </a:rPr>
              <a:t>ماده بيست ويكم: </a:t>
            </a:r>
            <a:endParaRPr lang="en-US" altLang="en-US">
              <a:solidFill>
                <a:srgbClr val="800000"/>
              </a:solidFill>
              <a:cs typeface="Lotus" pitchFamily="2" charset="0"/>
            </a:endParaRPr>
          </a:p>
        </p:txBody>
      </p:sp>
      <p:sp>
        <p:nvSpPr>
          <p:cNvPr id="119813" name="Rectangle 5">
            <a:extLst>
              <a:ext uri="{FF2B5EF4-FFF2-40B4-BE49-F238E27FC236}">
                <a16:creationId xmlns:a16="http://schemas.microsoft.com/office/drawing/2014/main" id="{6A8B18AC-3D62-47CA-82E2-427E2F57A21D}"/>
              </a:ext>
            </a:extLst>
          </p:cNvPr>
          <p:cNvSpPr>
            <a:spLocks noGrp="1" noChangeArrowheads="1"/>
          </p:cNvSpPr>
          <p:nvPr>
            <p:ph type="subTitle" idx="1"/>
          </p:nvPr>
        </p:nvSpPr>
        <p:spPr>
          <a:xfrm>
            <a:off x="844550" y="1981200"/>
            <a:ext cx="7666038" cy="2667000"/>
          </a:xfrm>
        </p:spPr>
        <p:txBody>
          <a:bodyPr>
            <a:normAutofit fontScale="92500"/>
          </a:bodyPr>
          <a:lstStyle/>
          <a:p>
            <a:pPr algn="just" rtl="1" eaLnBrk="1" hangingPunct="1">
              <a:defRPr/>
            </a:pPr>
            <a:r>
              <a:rPr lang="ar-SA" sz="4800">
                <a:cs typeface="Lotus" pitchFamily="2" charset="-78"/>
              </a:rPr>
              <a:t>مشخصات و طرز استفاده داروهاي تجويز شده به بيمار بايد توسط پزشك با خط خوانا و انشاي قابل فهم در نسخه قيد شود. </a:t>
            </a:r>
            <a:endParaRPr lang="en-US" sz="4800">
              <a:cs typeface="Lotus" pitchFamily="2" charset="-78"/>
            </a:endParaRPr>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66248A83-C87A-4F56-936F-A29328E28871}"/>
              </a:ext>
            </a:extLst>
          </p:cNvPr>
          <p:cNvSpPr>
            <a:spLocks noGrp="1" noChangeArrowheads="1"/>
          </p:cNvSpPr>
          <p:nvPr>
            <p:ph type="ctrTitle"/>
          </p:nvPr>
        </p:nvSpPr>
        <p:spPr>
          <a:xfrm>
            <a:off x="773113" y="762000"/>
            <a:ext cx="7737475" cy="1143000"/>
          </a:xfrm>
        </p:spPr>
        <p:txBody>
          <a:bodyPr/>
          <a:lstStyle/>
          <a:p>
            <a:pPr algn="r" rtl="1" eaLnBrk="1" hangingPunct="1"/>
            <a:r>
              <a:rPr lang="ar-SA" altLang="en-US">
                <a:solidFill>
                  <a:srgbClr val="800000"/>
                </a:solidFill>
                <a:cs typeface="Lotus" pitchFamily="2" charset="0"/>
              </a:rPr>
              <a:t>تبصره: </a:t>
            </a:r>
            <a:endParaRPr lang="en-US" altLang="en-US">
              <a:solidFill>
                <a:srgbClr val="800000"/>
              </a:solidFill>
              <a:cs typeface="Lotus" pitchFamily="2" charset="0"/>
            </a:endParaRPr>
          </a:p>
        </p:txBody>
      </p:sp>
      <p:sp>
        <p:nvSpPr>
          <p:cNvPr id="76803" name="Rectangle 3">
            <a:extLst>
              <a:ext uri="{FF2B5EF4-FFF2-40B4-BE49-F238E27FC236}">
                <a16:creationId xmlns:a16="http://schemas.microsoft.com/office/drawing/2014/main" id="{FD2E959B-06AA-47FE-A35A-1683F557EE3A}"/>
              </a:ext>
            </a:extLst>
          </p:cNvPr>
          <p:cNvSpPr>
            <a:spLocks noGrp="1" noChangeArrowheads="1"/>
          </p:cNvSpPr>
          <p:nvPr>
            <p:ph type="subTitle" idx="1"/>
          </p:nvPr>
        </p:nvSpPr>
        <p:spPr>
          <a:xfrm>
            <a:off x="844550" y="1981200"/>
            <a:ext cx="7666038" cy="2667000"/>
          </a:xfrm>
        </p:spPr>
        <p:txBody>
          <a:bodyPr/>
          <a:lstStyle/>
          <a:p>
            <a:pPr algn="just" rtl="1" eaLnBrk="1" hangingPunct="1"/>
            <a:r>
              <a:rPr lang="ar-SA" altLang="en-US" sz="4800">
                <a:cs typeface="Lotus" pitchFamily="2" charset="0"/>
              </a:rPr>
              <a:t>دكتر داروساز موظف به توضيح و درج چگونگي تجويز دارو طبق نسخه پزشك است. </a:t>
            </a:r>
            <a:endParaRPr lang="en-US" altLang="en-US" sz="4800">
              <a:cs typeface="Lotus" pitchFamily="2" charset="0"/>
            </a:endParaRPr>
          </a:p>
        </p:txBody>
      </p:sp>
    </p:spTree>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AAF1AA33-3A39-419F-9C6C-0347E87CD42C}"/>
              </a:ext>
            </a:extLst>
          </p:cNvPr>
          <p:cNvSpPr>
            <a:spLocks noGrp="1" noChangeArrowheads="1"/>
          </p:cNvSpPr>
          <p:nvPr>
            <p:ph type="ctrTitle"/>
          </p:nvPr>
        </p:nvSpPr>
        <p:spPr>
          <a:xfrm>
            <a:off x="1090613" y="457200"/>
            <a:ext cx="7772400" cy="1143000"/>
          </a:xfrm>
        </p:spPr>
        <p:txBody>
          <a:bodyPr/>
          <a:lstStyle/>
          <a:p>
            <a:pPr algn="r" rtl="1" eaLnBrk="1" hangingPunct="1"/>
            <a:r>
              <a:rPr lang="ar-SA" altLang="en-US">
                <a:solidFill>
                  <a:srgbClr val="800000"/>
                </a:solidFill>
                <a:cs typeface="Lotus" pitchFamily="2" charset="0"/>
              </a:rPr>
              <a:t>ماده بيست و دوم: </a:t>
            </a:r>
            <a:endParaRPr lang="en-US" altLang="en-US">
              <a:solidFill>
                <a:srgbClr val="800000"/>
              </a:solidFill>
              <a:cs typeface="Lotus" pitchFamily="2" charset="0"/>
            </a:endParaRPr>
          </a:p>
        </p:txBody>
      </p:sp>
      <p:sp>
        <p:nvSpPr>
          <p:cNvPr id="122883" name="Rectangle 3">
            <a:extLst>
              <a:ext uri="{FF2B5EF4-FFF2-40B4-BE49-F238E27FC236}">
                <a16:creationId xmlns:a16="http://schemas.microsoft.com/office/drawing/2014/main" id="{DE6241EC-9337-4455-8C01-FC402E14C90C}"/>
              </a:ext>
            </a:extLst>
          </p:cNvPr>
          <p:cNvSpPr>
            <a:spLocks noGrp="1" noChangeArrowheads="1"/>
          </p:cNvSpPr>
          <p:nvPr>
            <p:ph type="subTitle" idx="1"/>
          </p:nvPr>
        </p:nvSpPr>
        <p:spPr>
          <a:xfrm>
            <a:off x="422275" y="1905000"/>
            <a:ext cx="8440738" cy="1447800"/>
          </a:xfrm>
          <a:solidFill>
            <a:schemeClr val="bg1"/>
          </a:solidFill>
        </p:spPr>
        <p:txBody>
          <a:bodyPr>
            <a:normAutofit fontScale="92500"/>
          </a:bodyPr>
          <a:lstStyle/>
          <a:p>
            <a:pPr algn="just" rtl="1" eaLnBrk="1" hangingPunct="1">
              <a:defRPr/>
            </a:pPr>
            <a:r>
              <a:rPr lang="ar-SA" sz="4800" dirty="0">
                <a:solidFill>
                  <a:srgbClr val="010000"/>
                </a:solidFill>
                <a:cs typeface="Lotus" pitchFamily="2" charset="-78"/>
              </a:rPr>
              <a:t>صدور هر نسخه مي‌بايد براساس شرايط بيمار و اصول علمي نسخه نويسي صورت گيرد.</a:t>
            </a:r>
            <a:endParaRPr lang="en-US" sz="4800" dirty="0">
              <a:solidFill>
                <a:srgbClr val="010000"/>
              </a:solidFill>
              <a:cs typeface="Lotus" pitchFamily="2" charset="-78"/>
            </a:endParaRPr>
          </a:p>
        </p:txBody>
      </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2DBC5F97-6C59-4645-AE78-BDBBDD1A3341}"/>
              </a:ext>
            </a:extLst>
          </p:cNvPr>
          <p:cNvSpPr>
            <a:spLocks noGrp="1" noChangeArrowheads="1"/>
          </p:cNvSpPr>
          <p:nvPr>
            <p:ph type="ctrTitle"/>
          </p:nvPr>
        </p:nvSpPr>
        <p:spPr>
          <a:xfrm>
            <a:off x="1125538" y="533400"/>
            <a:ext cx="7737475" cy="1143000"/>
          </a:xfrm>
        </p:spPr>
        <p:txBody>
          <a:bodyPr/>
          <a:lstStyle/>
          <a:p>
            <a:pPr algn="r" rtl="1" eaLnBrk="1" hangingPunct="1"/>
            <a:r>
              <a:rPr lang="ar-SA" altLang="en-US">
                <a:solidFill>
                  <a:srgbClr val="800000"/>
                </a:solidFill>
                <a:cs typeface="Lotus" pitchFamily="2" charset="0"/>
              </a:rPr>
              <a:t>ماده بيست و سوم: </a:t>
            </a:r>
            <a:endParaRPr lang="en-US" altLang="en-US">
              <a:solidFill>
                <a:srgbClr val="800000"/>
              </a:solidFill>
              <a:cs typeface="Lotus" pitchFamily="2" charset="0"/>
            </a:endParaRPr>
          </a:p>
        </p:txBody>
      </p:sp>
      <p:sp>
        <p:nvSpPr>
          <p:cNvPr id="123907" name="Rectangle 3">
            <a:extLst>
              <a:ext uri="{FF2B5EF4-FFF2-40B4-BE49-F238E27FC236}">
                <a16:creationId xmlns:a16="http://schemas.microsoft.com/office/drawing/2014/main" id="{420DE3DC-E3E4-4C78-8236-CD934E708387}"/>
              </a:ext>
            </a:extLst>
          </p:cNvPr>
          <p:cNvSpPr>
            <a:spLocks noGrp="1" noChangeArrowheads="1"/>
          </p:cNvSpPr>
          <p:nvPr>
            <p:ph type="subTitle" idx="1"/>
          </p:nvPr>
        </p:nvSpPr>
        <p:spPr>
          <a:xfrm>
            <a:off x="450850" y="1752600"/>
            <a:ext cx="8270875" cy="1676400"/>
          </a:xfrm>
        </p:spPr>
        <p:txBody>
          <a:bodyPr>
            <a:normAutofit fontScale="92500"/>
          </a:bodyPr>
          <a:lstStyle/>
          <a:p>
            <a:pPr algn="just" rtl="1" eaLnBrk="1" hangingPunct="1">
              <a:defRPr/>
            </a:pPr>
            <a:r>
              <a:rPr lang="ar-SA" sz="4800">
                <a:cs typeface="Lotus" pitchFamily="2" charset="-78"/>
              </a:rPr>
              <a:t>مسئولان فني مكلفند در تمام ساعات موظف بر امور فني موسسات پزشكي نظارت كنند.</a:t>
            </a:r>
            <a:endParaRPr lang="en-US" sz="4800">
              <a:cs typeface="Lotus" pitchFamily="2" charset="-78"/>
            </a:endParaRPr>
          </a:p>
        </p:txBody>
      </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37F1EFB-C5E7-49B5-8D95-E4BEA62D8E2D}"/>
              </a:ext>
            </a:extLst>
          </p:cNvPr>
          <p:cNvSpPr>
            <a:spLocks noGrp="1" noChangeArrowheads="1"/>
          </p:cNvSpPr>
          <p:nvPr>
            <p:ph type="ctrTitle"/>
          </p:nvPr>
        </p:nvSpPr>
        <p:spPr>
          <a:xfrm>
            <a:off x="1055688" y="457200"/>
            <a:ext cx="7735887" cy="1143000"/>
          </a:xfrm>
        </p:spPr>
        <p:txBody>
          <a:bodyPr/>
          <a:lstStyle/>
          <a:p>
            <a:pPr algn="r" rtl="1" eaLnBrk="1" hangingPunct="1"/>
            <a:r>
              <a:rPr lang="ar-SA" altLang="en-US">
                <a:solidFill>
                  <a:srgbClr val="800000"/>
                </a:solidFill>
                <a:cs typeface="Lotus" pitchFamily="2" charset="0"/>
              </a:rPr>
              <a:t>ماده بيست و چهارم:</a:t>
            </a:r>
            <a:endParaRPr lang="en-US" altLang="en-US">
              <a:solidFill>
                <a:srgbClr val="800000"/>
              </a:solidFill>
              <a:cs typeface="Lotus" pitchFamily="2" charset="0"/>
            </a:endParaRPr>
          </a:p>
        </p:txBody>
      </p:sp>
      <p:sp>
        <p:nvSpPr>
          <p:cNvPr id="79875" name="Rectangle 3">
            <a:extLst>
              <a:ext uri="{FF2B5EF4-FFF2-40B4-BE49-F238E27FC236}">
                <a16:creationId xmlns:a16="http://schemas.microsoft.com/office/drawing/2014/main" id="{9B02E785-3A25-428A-B938-FFE9775C550C}"/>
              </a:ext>
            </a:extLst>
          </p:cNvPr>
          <p:cNvSpPr>
            <a:spLocks noGrp="1" noChangeArrowheads="1"/>
          </p:cNvSpPr>
          <p:nvPr>
            <p:ph type="subTitle" idx="1"/>
          </p:nvPr>
        </p:nvSpPr>
        <p:spPr>
          <a:xfrm>
            <a:off x="492125" y="1676400"/>
            <a:ext cx="8159750" cy="3124200"/>
          </a:xfrm>
        </p:spPr>
        <p:txBody>
          <a:bodyPr/>
          <a:lstStyle/>
          <a:p>
            <a:pPr algn="just" rtl="1" eaLnBrk="1" hangingPunct="1"/>
            <a:r>
              <a:rPr lang="ar-SA" altLang="en-US" sz="4800">
                <a:cs typeface="Lotus" pitchFamily="2" charset="0"/>
              </a:rPr>
              <a:t>اندازه و ساير مشخصات سرنسخه‌ها ، تابلوها و چگونگي درج آگهي در رسانه‌ها بايد طبق ضابطه‌اي باشد كه به تصويب شورايعالي نظام پزشكي مي‌رسد. </a:t>
            </a:r>
            <a:endParaRPr lang="en-US" altLang="en-US" sz="4800">
              <a:cs typeface="Lotus" pitchFamily="2" charset="0"/>
            </a:endParaRPr>
          </a:p>
        </p:txBody>
      </p:sp>
    </p:spTree>
  </p:cSld>
  <p:clrMapOvr>
    <a:masterClrMapping/>
  </p:clrMapOvr>
  <p:transition spd="slow"/>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2049</TotalTime>
  <Words>4385</Words>
  <Application>Microsoft Office PowerPoint</Application>
  <PresentationFormat>On-screen Show (4:3)</PresentationFormat>
  <Paragraphs>347</Paragraphs>
  <Slides>121</Slides>
  <Notes>0</Notes>
  <HiddenSlides>1</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121</vt:i4>
      </vt:variant>
    </vt:vector>
  </HeadingPairs>
  <TitlesOfParts>
    <vt:vector size="141" baseType="lpstr">
      <vt:lpstr>Andalus</vt:lpstr>
      <vt:lpstr>Arial</vt:lpstr>
      <vt:lpstr>B Jadid</vt:lpstr>
      <vt:lpstr>B Titr</vt:lpstr>
      <vt:lpstr>B Yagut</vt:lpstr>
      <vt:lpstr>B Zar</vt:lpstr>
      <vt:lpstr>HHADI</vt:lpstr>
      <vt:lpstr>HKHALIL</vt:lpstr>
      <vt:lpstr>HNOOH</vt:lpstr>
      <vt:lpstr>Homa</vt:lpstr>
      <vt:lpstr>IranNastaliq</vt:lpstr>
      <vt:lpstr>Jadid</vt:lpstr>
      <vt:lpstr>Lotus</vt:lpstr>
      <vt:lpstr>Sara</vt:lpstr>
      <vt:lpstr>Times New Roman</vt:lpstr>
      <vt:lpstr>Titr</vt:lpstr>
      <vt:lpstr>Wingdings</vt:lpstr>
      <vt:lpstr>Yagut</vt:lpstr>
      <vt:lpstr>Zar</vt:lpstr>
      <vt:lpstr>Diseño predeterminado</vt:lpstr>
      <vt:lpstr>PowerPoint Presentation</vt:lpstr>
      <vt:lpstr>دکتر مریم بیگم یاسینی متخصص پزشکی قانونی</vt:lpstr>
      <vt:lpstr>اهداف آموزشی</vt:lpstr>
      <vt:lpstr>توجه به مفاهیم:</vt:lpstr>
      <vt:lpstr>PowerPoint Presentation</vt:lpstr>
      <vt:lpstr>مسؤولیت پزشکی</vt:lpstr>
      <vt:lpstr>مسئوليت اخلاقي </vt:lpstr>
      <vt:lpstr>PowerPoint Presentation</vt:lpstr>
      <vt:lpstr>PowerPoint Presentation</vt:lpstr>
      <vt:lpstr>PowerPoint Presentation</vt:lpstr>
      <vt:lpstr>PowerPoint Presentation</vt:lpstr>
      <vt:lpstr>PowerPoint Presentation</vt:lpstr>
      <vt:lpstr>تعریف جرائم پزشکی :</vt:lpstr>
      <vt:lpstr>PowerPoint Presentation</vt:lpstr>
      <vt:lpstr>تخلفات پزشکی:</vt:lpstr>
      <vt:lpstr>PowerPoint Presentation</vt:lpstr>
      <vt:lpstr> مسئوليت كيفري(جرم یا بزه) </vt:lpstr>
      <vt:lpstr>تخلفات کیفری: </vt:lpstr>
      <vt:lpstr>PowerPoint Presentation</vt:lpstr>
      <vt:lpstr>PowerPoint Presentation</vt:lpstr>
      <vt:lpstr>افشاء سر</vt:lpstr>
      <vt:lpstr>PowerPoint Presentation</vt:lpstr>
      <vt:lpstr>PowerPoint Presentation</vt:lpstr>
      <vt:lpstr>PowerPoint Presentation</vt:lpstr>
      <vt:lpstr>مسئوليت مدني</vt:lpstr>
      <vt:lpstr>تخلفات مدنی :</vt:lpstr>
      <vt:lpstr>تخلف مدنی قصور پزشکی</vt:lpstr>
      <vt:lpstr>PowerPoint Presentation</vt:lpstr>
      <vt:lpstr>قصور چیست؟</vt:lpstr>
      <vt:lpstr>PowerPoint Presentation</vt:lpstr>
      <vt:lpstr>PowerPoint Presentation</vt:lpstr>
      <vt:lpstr>PowerPoint Presentation</vt:lpstr>
      <vt:lpstr>PowerPoint Presentation</vt:lpstr>
      <vt:lpstr>PowerPoint Presentation</vt:lpstr>
      <vt:lpstr>PowerPoint Presentation</vt:lpstr>
      <vt:lpstr>تخلفات انتظامی :</vt:lpstr>
      <vt:lpstr>PowerPoint Presentation</vt:lpstr>
      <vt:lpstr>PowerPoint Presentation</vt:lpstr>
      <vt:lpstr>مسئوليت انضباطي </vt:lpstr>
      <vt:lpstr>دسته بندی کلی جرائم وتخلفات پزشکی</vt:lpstr>
      <vt:lpstr>PowerPoint Presentation</vt:lpstr>
      <vt:lpstr>چند نکته آماری</vt:lpstr>
      <vt:lpstr>مبانی لازم برای احراز واثبات قصور پزشکی</vt:lpstr>
      <vt:lpstr>شرایط قصور</vt:lpstr>
      <vt:lpstr>علل مهم شکایت از پزشکان</vt:lpstr>
      <vt:lpstr>PowerPoint Presentation</vt:lpstr>
      <vt:lpstr>PowerPoint Presentation</vt:lpstr>
      <vt:lpstr>PowerPoint Presentation</vt:lpstr>
      <vt:lpstr>قصور و تخلف پزشکی</vt:lpstr>
      <vt:lpstr>مصادیق قصور پزشکی در قانون مجازات اسلامی</vt:lpstr>
      <vt:lpstr>خطا در تشخیص</vt:lpstr>
      <vt:lpstr>انواع تقصیر( خطا در فعل)</vt:lpstr>
      <vt:lpstr>”بي مبالاتي“</vt:lpstr>
      <vt:lpstr>مثال 1:</vt:lpstr>
      <vt:lpstr>مثال 2:</vt:lpstr>
      <vt:lpstr>مثال 3:</vt:lpstr>
      <vt:lpstr>مثال 4:</vt:lpstr>
      <vt:lpstr>”بي احتياطي“</vt:lpstr>
      <vt:lpstr>مثال 1:</vt:lpstr>
      <vt:lpstr>مثال 2:</vt:lpstr>
      <vt:lpstr>" عدم مهارت"</vt:lpstr>
      <vt:lpstr>مثال 1:</vt:lpstr>
      <vt:lpstr>مثال 2: (نمونه هاي ديگري از عدم مهارت): </vt:lpstr>
      <vt:lpstr>"عدم رعايت نظامات دولتي"</vt:lpstr>
      <vt:lpstr>مثالهايي از  عدم رعايت نظامات دولتي:</vt:lpstr>
      <vt:lpstr>PowerPoint Presentation</vt:lpstr>
      <vt:lpstr>PowerPoint Presentation</vt:lpstr>
      <vt:lpstr>PowerPoint Presentation</vt:lpstr>
      <vt:lpstr>PowerPoint Presentation</vt:lpstr>
      <vt:lpstr>فرازهايي از آئين نامه انتظامي رسيدگي به تخلفات صنفي وحرفه اي شاغلان حرفه هاي پزشكي و وابسته </vt:lpstr>
      <vt:lpstr>فصل اول  </vt:lpstr>
      <vt:lpstr>ماده اول: </vt:lpstr>
      <vt:lpstr>تبصره: </vt:lpstr>
      <vt:lpstr>قسمت دوم </vt:lpstr>
      <vt:lpstr>ماده دوم:</vt:lpstr>
      <vt:lpstr>ماده سوم: </vt:lpstr>
      <vt:lpstr>ماده چهارم:</vt:lpstr>
      <vt:lpstr> ماده پنجم:</vt:lpstr>
      <vt:lpstr>ماده ششم:</vt:lpstr>
      <vt:lpstr> ماده هفتم:</vt:lpstr>
      <vt:lpstr> ماده هشتم: </vt:lpstr>
      <vt:lpstr>ماده نهم:</vt:lpstr>
      <vt:lpstr>ماده دهم: </vt:lpstr>
      <vt:lpstr>ماده يازدهم:</vt:lpstr>
      <vt:lpstr>ماده دوازدهم:</vt:lpstr>
      <vt:lpstr>ماده سيزدهم: </vt:lpstr>
      <vt:lpstr> ماده چهاردهم: </vt:lpstr>
      <vt:lpstr>ماده پانزدهم: </vt:lpstr>
      <vt:lpstr>ماده شانزدهم: </vt:lpstr>
      <vt:lpstr>PowerPoint Presentation</vt:lpstr>
      <vt:lpstr>PowerPoint Presentation</vt:lpstr>
      <vt:lpstr>تبصره:</vt:lpstr>
      <vt:lpstr>ماده نوزدهم: </vt:lpstr>
      <vt:lpstr>ماده بيستم: </vt:lpstr>
      <vt:lpstr>ماده بيست ويكم: </vt:lpstr>
      <vt:lpstr>تبصره: </vt:lpstr>
      <vt:lpstr>ماده بيست و دوم: </vt:lpstr>
      <vt:lpstr>ماده بيست و سوم: </vt:lpstr>
      <vt:lpstr>ماده بيست و چهارم:</vt:lpstr>
      <vt:lpstr>ماده بيست و پنجم: </vt:lpstr>
      <vt:lpstr>ماده بيست و ششم: </vt:lpstr>
      <vt:lpstr>ماده بيست و هفتم: </vt:lpstr>
      <vt:lpstr>ماده بيست و هشتم:</vt:lpstr>
      <vt:lpstr>PowerPoint Presentation</vt:lpstr>
      <vt:lpstr>PowerPoint Presentation</vt:lpstr>
      <vt:lpstr>PowerPoint Presentation</vt:lpstr>
      <vt:lpstr>PowerPoint Presentation</vt:lpstr>
      <vt:lpstr>PowerPoint Presentation</vt:lpstr>
      <vt:lpstr>فصل دوم </vt:lpstr>
      <vt:lpstr>ماده بيست و نهم:</vt:lpstr>
      <vt:lpstr>PowerPoint Presentation</vt:lpstr>
      <vt:lpstr>PowerPoint Presentation</vt:lpstr>
      <vt:lpstr>PowerPoint Presentation</vt:lpstr>
      <vt:lpstr>PowerPoint Presentation</vt:lpstr>
      <vt:lpstr>PowerPoint Presentation</vt:lpstr>
      <vt:lpstr>ماده سي‌: </vt:lpstr>
      <vt:lpstr>ماده سي‌ويك: </vt:lpstr>
      <vt:lpstr>ماده سي‌ودو:</vt:lpstr>
      <vt:lpstr>PowerPoint Presentation</vt:lpstr>
      <vt:lpstr>ماده سي‌وسه:</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En Homayoun</cp:lastModifiedBy>
  <cp:revision>382</cp:revision>
  <dcterms:created xsi:type="dcterms:W3CDTF">2010-05-23T14:28:12Z</dcterms:created>
  <dcterms:modified xsi:type="dcterms:W3CDTF">2021-06-16T06:07:09Z</dcterms:modified>
</cp:coreProperties>
</file>